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303" r:id="rId3"/>
    <p:sldId id="325" r:id="rId4"/>
    <p:sldId id="326" r:id="rId5"/>
    <p:sldId id="327" r:id="rId6"/>
    <p:sldId id="304" r:id="rId7"/>
    <p:sldId id="306" r:id="rId8"/>
    <p:sldId id="330" r:id="rId9"/>
    <p:sldId id="331" r:id="rId10"/>
    <p:sldId id="332" r:id="rId11"/>
    <p:sldId id="329" r:id="rId12"/>
    <p:sldId id="311" r:id="rId13"/>
    <p:sldId id="312" r:id="rId14"/>
    <p:sldId id="313" r:id="rId15"/>
    <p:sldId id="314" r:id="rId16"/>
    <p:sldId id="315" r:id="rId17"/>
    <p:sldId id="316" r:id="rId18"/>
    <p:sldId id="317" r:id="rId19"/>
    <p:sldId id="318" r:id="rId20"/>
    <p:sldId id="319" r:id="rId21"/>
    <p:sldId id="335" r:id="rId22"/>
    <p:sldId id="336" r:id="rId23"/>
    <p:sldId id="337" r:id="rId24"/>
    <p:sldId id="338" r:id="rId25"/>
    <p:sldId id="339" r:id="rId26"/>
    <p:sldId id="340" r:id="rId27"/>
    <p:sldId id="341" r:id="rId28"/>
    <p:sldId id="342" r:id="rId29"/>
    <p:sldId id="343" r:id="rId30"/>
    <p:sldId id="344" r:id="rId31"/>
    <p:sldId id="345" r:id="rId32"/>
    <p:sldId id="346" r:id="rId33"/>
    <p:sldId id="347" r:id="rId34"/>
    <p:sldId id="348" r:id="rId35"/>
    <p:sldId id="349" r:id="rId36"/>
    <p:sldId id="321" r:id="rId37"/>
    <p:sldId id="333" r:id="rId38"/>
    <p:sldId id="320" r:id="rId39"/>
    <p:sldId id="322" r:id="rId40"/>
    <p:sldId id="323" r:id="rId41"/>
    <p:sldId id="324" r:id="rId42"/>
    <p:sldId id="260" r:id="rId43"/>
    <p:sldId id="261" r:id="rId44"/>
    <p:sldId id="262" r:id="rId45"/>
    <p:sldId id="263" r:id="rId46"/>
    <p:sldId id="265" r:id="rId47"/>
    <p:sldId id="266" r:id="rId48"/>
    <p:sldId id="267" r:id="rId49"/>
    <p:sldId id="268" r:id="rId50"/>
    <p:sldId id="269" r:id="rId51"/>
    <p:sldId id="270" r:id="rId52"/>
    <p:sldId id="271" r:id="rId53"/>
    <p:sldId id="272" r:id="rId54"/>
    <p:sldId id="273" r:id="rId55"/>
    <p:sldId id="274" r:id="rId56"/>
    <p:sldId id="275" r:id="rId57"/>
    <p:sldId id="276" r:id="rId58"/>
    <p:sldId id="277" r:id="rId59"/>
    <p:sldId id="278" r:id="rId60"/>
    <p:sldId id="279" r:id="rId61"/>
    <p:sldId id="280" r:id="rId62"/>
    <p:sldId id="281" r:id="rId63"/>
    <p:sldId id="282" r:id="rId64"/>
    <p:sldId id="283" r:id="rId65"/>
    <p:sldId id="284" r:id="rId66"/>
    <p:sldId id="285" r:id="rId67"/>
    <p:sldId id="286" r:id="rId68"/>
    <p:sldId id="287" r:id="rId69"/>
    <p:sldId id="288" r:id="rId70"/>
    <p:sldId id="264" r:id="rId71"/>
    <p:sldId id="290" r:id="rId72"/>
    <p:sldId id="291" r:id="rId73"/>
    <p:sldId id="292" r:id="rId74"/>
    <p:sldId id="293" r:id="rId75"/>
    <p:sldId id="294" r:id="rId76"/>
    <p:sldId id="295" r:id="rId77"/>
    <p:sldId id="296" r:id="rId78"/>
    <p:sldId id="297" r:id="rId79"/>
    <p:sldId id="298" r:id="rId80"/>
    <p:sldId id="299" r:id="rId81"/>
    <p:sldId id="300" r:id="rId82"/>
    <p:sldId id="301" r:id="rId83"/>
    <p:sldId id="305" r:id="rId8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7396" autoAdjust="0"/>
  </p:normalViewPr>
  <p:slideViewPr>
    <p:cSldViewPr>
      <p:cViewPr>
        <p:scale>
          <a:sx n="157" d="100"/>
          <a:sy n="157" d="100"/>
        </p:scale>
        <p:origin x="4476" y="29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09601"/>
            <a:ext cx="7772400" cy="4267200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8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953000"/>
            <a:ext cx="6400800" cy="12192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9/28/2021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buFont typeface="Arial" pitchFamily="34" charset="0"/>
              <a:buChar char="•"/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371600"/>
            <a:ext cx="7772400" cy="2505075"/>
          </a:xfrm>
        </p:spPr>
        <p:txBody>
          <a:bodyPr anchor="b"/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kern="1200" dirty="0" smtClean="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068763"/>
            <a:ext cx="7772400" cy="1131887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4495800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695825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296728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65760" y="1600200"/>
            <a:ext cx="4041648" cy="452628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4040188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1600200"/>
            <a:ext cx="4041775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9/28/2021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457200" y="2212848"/>
            <a:ext cx="4041648" cy="391363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72584" y="2212848"/>
            <a:ext cx="4041648" cy="39131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9/28/2021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07087" y="266700"/>
            <a:ext cx="3008313" cy="209550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>
                <a:effectLst>
                  <a:outerShdw blurRad="50800" dist="25400" dir="5400000" algn="t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137" y="273050"/>
            <a:ext cx="4995863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07087" y="2438400"/>
            <a:ext cx="3008313" cy="3687763"/>
          </a:xfr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6" y="228600"/>
            <a:ext cx="5711824" cy="89535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08126" y="1143000"/>
            <a:ext cx="6054724" cy="4541044"/>
          </a:xfrm>
          <a:ln w="76200">
            <a:solidFill>
              <a:schemeClr val="bg1"/>
            </a:solidFill>
          </a:ln>
          <a:effectLst>
            <a:outerShdw blurRad="88900" dist="50800" dir="5400000" algn="ctr" rotWithShape="0">
              <a:srgbClr val="000000">
                <a:alpha val="25000"/>
              </a:srgbClr>
            </a:outerShdw>
          </a:effectLst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6" y="5810250"/>
            <a:ext cx="5711824" cy="5334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363347" y="6356350"/>
            <a:ext cx="2085975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1D8BD707-D9CF-40AE-B4C6-C98DA3205C09}" type="datetimeFigureOut">
              <a:rPr lang="en-US" smtClean="0"/>
              <a:pPr/>
              <a:t>9/28/2021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9165" y="6356350"/>
            <a:ext cx="2847975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3278" y="6356350"/>
            <a:ext cx="561975" cy="365125"/>
          </a:xfrm>
          <a:prstGeom prst="rect">
            <a:avLst/>
          </a:prstGeom>
        </p:spPr>
        <p:txBody>
          <a:bodyPr vert="horz" lIns="27432" tIns="45720" rIns="4572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8457760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Oval 7"/>
          <p:cNvSpPr/>
          <p:nvPr/>
        </p:nvSpPr>
        <p:spPr>
          <a:xfrm>
            <a:off x="569119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lnSpc>
          <a:spcPts val="5800"/>
        </a:lnSpc>
        <a:spcBef>
          <a:spcPct val="0"/>
        </a:spcBef>
        <a:buNone/>
        <a:defRPr sz="5400" kern="1200">
          <a:solidFill>
            <a:schemeClr val="tx2"/>
          </a:solidFill>
          <a:effectLst>
            <a:outerShdw blurRad="63500" dist="38100" dir="5400000" algn="t" rotWithShape="0">
              <a:prstClr val="black">
                <a:alpha val="25000"/>
              </a:prstClr>
            </a:outerShdw>
          </a:effectLst>
          <a:latin typeface="+mn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0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0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0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0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760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7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0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0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76200" y="21771"/>
            <a:ext cx="8991600" cy="195942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az-Latn-AZ" sz="6000" b="1" dirty="0" smtClean="0">
                <a:solidFill>
                  <a:schemeClr val="accent4">
                    <a:lumMod val="50000"/>
                  </a:schemeClr>
                </a:solidFill>
              </a:rPr>
              <a:t>Azərbaycan Dövlət Neft və Sənaye Universiteti</a:t>
            </a:r>
            <a:endParaRPr lang="en-US" sz="6000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5" name="Picture 4" descr="Image result for adnsu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2114550"/>
            <a:ext cx="4676775" cy="4676776"/>
          </a:xfrm>
          <a:prstGeom prst="rect">
            <a:avLst/>
          </a:prstGeom>
          <a:noFill/>
          <a:effectLst>
            <a:glow rad="127000">
              <a:schemeClr val="accent1"/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ubtitle 2"/>
          <p:cNvSpPr txBox="1">
            <a:spLocks/>
          </p:cNvSpPr>
          <p:nvPr/>
        </p:nvSpPr>
        <p:spPr>
          <a:xfrm>
            <a:off x="46716" y="2114550"/>
            <a:ext cx="4372883" cy="122736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400" b="1" dirty="0" smtClean="0">
                <a:solidFill>
                  <a:srgbClr val="002060"/>
                </a:solidFill>
                <a:latin typeface="+mn-lt"/>
              </a:rPr>
              <a:t>Numerical Methods I</a:t>
            </a:r>
          </a:p>
        </p:txBody>
      </p:sp>
      <p:sp>
        <p:nvSpPr>
          <p:cNvPr id="2" name="AutoShape 2" descr="Image result for calculu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4" descr="Image result for numerical analysis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737" y="3341914"/>
            <a:ext cx="3098840" cy="3098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442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0" y="0"/>
            <a:ext cx="9144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just">
              <a:lnSpc>
                <a:spcPct val="150000"/>
              </a:lnSpc>
            </a:pPr>
            <a:r>
              <a:rPr lang="en-US" sz="3200" b="1" dirty="0" smtClean="0"/>
              <a:t>Furthermore</a:t>
            </a:r>
            <a:r>
              <a:rPr lang="en-US" sz="3200" b="1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,</a:t>
            </a:r>
            <a:r>
              <a:rPr lang="en-US" sz="3200" b="1" dirty="0" smtClean="0"/>
              <a:t> </a:t>
            </a:r>
            <a:r>
              <a:rPr lang="en-US" sz="3200" b="1" dirty="0"/>
              <a:t>graphical </a:t>
            </a:r>
            <a:r>
              <a:rPr lang="en-US" sz="3200" b="1" dirty="0" smtClean="0"/>
              <a:t>solutions (without the aid of computers) </a:t>
            </a:r>
            <a:r>
              <a:rPr lang="en-US" sz="3200" b="1" dirty="0"/>
              <a:t>are extremely tedious and awkward to implement</a:t>
            </a:r>
            <a:r>
              <a:rPr lang="en-US" sz="3200" b="1" dirty="0" smtClean="0"/>
              <a:t>.</a:t>
            </a:r>
            <a:endParaRPr lang="en-US" sz="32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0" y="2438400"/>
                <a:ext cx="9144000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1" algn="just">
                  <a:lnSpc>
                    <a:spcPct val="150000"/>
                  </a:lnSpc>
                </a:pPr>
                <a:r>
                  <a:rPr lang="en-US" sz="3200" b="1" dirty="0" smtClean="0"/>
                  <a:t>Finally</a:t>
                </a:r>
                <a:r>
                  <a:rPr lang="en-US" sz="3200" b="1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 smtClean="0"/>
                  <a:t> graphical techniques are often limited to problems that can be described using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𝟑</m:t>
                    </m:r>
                  </m:oMath>
                </a14:m>
                <a:r>
                  <a:rPr lang="en-US" sz="3200" b="1" dirty="0" smtClean="0"/>
                  <a:t> or fewer dimensions.</a:t>
                </a:r>
                <a:endParaRPr lang="en-US" sz="3200" b="1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438400"/>
                <a:ext cx="9144000" cy="2308324"/>
              </a:xfrm>
              <a:prstGeom prst="rect">
                <a:avLst/>
              </a:prstGeom>
              <a:blipFill rotWithShape="0">
                <a:blip r:embed="rId3"/>
                <a:stretch>
                  <a:fillRect r="-1667" b="-44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29734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0" y="0"/>
                <a:ext cx="9144000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514350" indent="-514350" algn="just">
                  <a:lnSpc>
                    <a:spcPct val="150000"/>
                  </a:lnSpc>
                  <a:buFont typeface="+mj-lt"/>
                  <a:buAutoNum type="arabicPeriod" startAt="3"/>
                </a:pPr>
                <a:r>
                  <a:rPr lang="en-US" sz="3200" b="1" dirty="0"/>
                  <a:t> </a:t>
                </a:r>
                <a14:m>
                  <m:oMath xmlns:m="http://schemas.openxmlformats.org/officeDocument/2006/math">
                    <m:r>
                      <a:rPr lang="en-US" sz="3200" b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𝐂𝐚𝐥𝐜𝐮𝐥𝐚𝐭𝐨𝐫𝐬</m:t>
                    </m:r>
                  </m:oMath>
                </a14:m>
                <a:r>
                  <a:rPr lang="en-US" sz="3200" b="1" dirty="0"/>
                  <a:t> and </a:t>
                </a:r>
                <a14:m>
                  <m:oMath xmlns:m="http://schemas.openxmlformats.org/officeDocument/2006/math">
                    <m:r>
                      <a:rPr lang="en-US" sz="3200" b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𝐬𝐥𝐢𝐝𝐞</m:t>
                    </m:r>
                    <m:r>
                      <a:rPr lang="en-US" sz="3200" b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𝐫𝐮𝐥𝐞𝐬</m:t>
                    </m:r>
                  </m:oMath>
                </a14:m>
                <a:r>
                  <a:rPr lang="en-US" sz="3200" b="1" dirty="0">
                    <a:solidFill>
                      <a:srgbClr val="002060"/>
                    </a:solidFill>
                  </a:rPr>
                  <a:t> </a:t>
                </a:r>
                <a:r>
                  <a:rPr lang="en-US" sz="3200" b="1" dirty="0"/>
                  <a:t>were used to implement numerical methods manually</a:t>
                </a:r>
                <a:r>
                  <a:rPr lang="en-US" sz="3200" b="1" dirty="0" smtClean="0"/>
                  <a:t>.</a:t>
                </a:r>
                <a:endParaRPr lang="en-US" sz="3200" b="1" dirty="0"/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1569660"/>
              </a:xfrm>
              <a:prstGeom prst="rect">
                <a:avLst/>
              </a:prstGeom>
              <a:blipFill>
                <a:blip r:embed="rId2"/>
                <a:stretch>
                  <a:fillRect l="-2000" r="-1667" b="-73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0" y="1524000"/>
                <a:ext cx="9144000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1" algn="just">
                  <a:lnSpc>
                    <a:spcPct val="150000"/>
                  </a:lnSpc>
                </a:pPr>
                <a:r>
                  <a:rPr lang="en-US" sz="3200" b="1" dirty="0" smtClean="0"/>
                  <a:t>Although in theory such approaches should be adequate for solving complex problems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 smtClean="0"/>
                  <a:t> in reality several difficulties are encountered.</a:t>
                </a:r>
                <a:endParaRPr lang="en-US" sz="3200" b="1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524000"/>
                <a:ext cx="9144000" cy="2308324"/>
              </a:xfrm>
              <a:prstGeom prst="rect">
                <a:avLst/>
              </a:prstGeom>
              <a:blipFill>
                <a:blip r:embed="rId3"/>
                <a:stretch>
                  <a:fillRect r="-1667" b="-44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0" y="3810000"/>
            <a:ext cx="9144000" cy="7555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3200" b="1" dirty="0" smtClean="0"/>
              <a:t>Manual calculations are slow and tedious.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0" y="4549676"/>
                <a:ext cx="9144000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 algn="just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en-US" sz="3200" b="1" dirty="0" smtClean="0"/>
                  <a:t>Furthermore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 smtClean="0"/>
                  <a:t> consistent results are unreliable because of simple blunders that arise when numerous manual tasks are performed.</a:t>
                </a:r>
                <a:endParaRPr lang="en-US" sz="3200" b="1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549676"/>
                <a:ext cx="9144000" cy="2308324"/>
              </a:xfrm>
              <a:prstGeom prst="rect">
                <a:avLst/>
              </a:prstGeom>
              <a:blipFill>
                <a:blip r:embed="rId4"/>
                <a:stretch>
                  <a:fillRect l="-1467" r="-1667" b="-44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57862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0" y="0"/>
            <a:ext cx="57150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b="1" dirty="0" smtClean="0"/>
              <a:t>During the pre</a:t>
            </a:r>
            <a:r>
              <a:rPr lang="en-US" sz="32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-</a:t>
            </a:r>
            <a:r>
              <a:rPr lang="en-US" sz="3200" b="1" dirty="0" smtClean="0"/>
              <a:t>computer era</a:t>
            </a:r>
            <a:r>
              <a:rPr lang="en-US" sz="3200" b="1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,</a:t>
            </a:r>
            <a:r>
              <a:rPr lang="en-US" sz="3200" b="1" dirty="0" smtClean="0"/>
              <a:t> significant amounts of energy were expended on the solution technique itself</a:t>
            </a:r>
            <a:r>
              <a:rPr lang="en-US" sz="3200" b="1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,</a:t>
            </a:r>
            <a:r>
              <a:rPr lang="en-US" sz="3200" b="1" dirty="0" smtClean="0"/>
              <a:t> rather than on problem definition and interpretation.</a:t>
            </a:r>
            <a:endParaRPr lang="en-US" sz="32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0" y="4826675"/>
                <a:ext cx="5867400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2800" b="1" i="0" dirty="0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𝐅𝐢𝐠𝐮𝐫𝐞</m:t>
                    </m:r>
                    <m:r>
                      <a:rPr lang="en-US" sz="2800" b="1" i="0" dirty="0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1" i="0" dirty="0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𝟏𝐚</m:t>
                    </m:r>
                  </m:oMath>
                </a14:m>
                <a:r>
                  <a:rPr lang="en-US" sz="2800" b="1" dirty="0">
                    <a:solidFill>
                      <a:schemeClr val="accent5">
                        <a:lumMod val="50000"/>
                      </a:schemeClr>
                    </a:solidFill>
                  </a:rPr>
                  <a:t>. The three phases of </a:t>
                </a:r>
                <a:r>
                  <a:rPr lang="en-US" sz="2800" b="1" dirty="0" smtClean="0">
                    <a:solidFill>
                      <a:schemeClr val="accent5">
                        <a:lumMod val="50000"/>
                      </a:schemeClr>
                    </a:solidFill>
                  </a:rPr>
                  <a:t>scientific and engineering problem solving (precomputer era)</a:t>
                </a:r>
                <a:endParaRPr lang="en-US" sz="2800" b="1" dirty="0">
                  <a:solidFill>
                    <a:schemeClr val="accent5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826675"/>
                <a:ext cx="5867400" cy="2031325"/>
              </a:xfrm>
              <a:prstGeom prst="rect">
                <a:avLst/>
              </a:prstGeom>
              <a:blipFill>
                <a:blip r:embed="rId2"/>
                <a:stretch>
                  <a:fillRect l="-1661" r="-3842" b="-42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8335" y="0"/>
            <a:ext cx="31956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750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0" y="0"/>
            <a:ext cx="9144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200" b="1" dirty="0" smtClean="0"/>
              <a:t>Today</a:t>
            </a:r>
            <a:r>
              <a:rPr lang="en-US" sz="3200" b="1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,</a:t>
            </a:r>
            <a:r>
              <a:rPr lang="en-US" sz="3200" b="1" dirty="0" smtClean="0"/>
              <a:t> computers and numerical methods provide an alternative for such complicated calculations.</a:t>
            </a:r>
            <a:endParaRPr lang="en-US" sz="32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0" y="2691348"/>
                <a:ext cx="9144000" cy="37856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Although analytical solutions are still extremely valuable both for problem solving and for providing insight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 smtClean="0"/>
                  <a:t> numerical methods represent alternatives that greatly enlarge our capabilities to confront and solve problems.</a:t>
                </a:r>
                <a:endParaRPr lang="en-US" sz="3200" b="1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691348"/>
                <a:ext cx="9144000" cy="3785652"/>
              </a:xfrm>
              <a:prstGeom prst="rect">
                <a:avLst/>
              </a:prstGeom>
              <a:blipFill>
                <a:blip r:embed="rId2"/>
                <a:stretch>
                  <a:fillRect l="-1667" r="-1667" b="-22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60305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0" y="0"/>
                <a:ext cx="6096000" cy="45243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As a result</a:t>
                </a:r>
                <a:r>
                  <a:rPr lang="en-US" sz="3200" b="1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</a:p>
              <a:p>
                <a:pPr marL="457200" indent="-45720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3200" b="1" dirty="0" smtClean="0"/>
                  <a:t>more time is available for the use of your creative skills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endParaRPr lang="en-US" sz="3200" b="1" dirty="0" smtClean="0"/>
              </a:p>
              <a:p>
                <a:pPr marL="457200" indent="-45720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3200" b="1" dirty="0"/>
                  <a:t>more emphasis can be placed on problem formulation and solution interpretation</a:t>
                </a:r>
                <a:r>
                  <a:rPr lang="en-US" sz="3200" b="1" dirty="0" smtClean="0"/>
                  <a:t>.</a:t>
                </a:r>
                <a:endParaRPr lang="en-US" sz="3200" b="1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6096000" cy="4524315"/>
              </a:xfrm>
              <a:prstGeom prst="rect">
                <a:avLst/>
              </a:prstGeom>
              <a:blipFill>
                <a:blip r:embed="rId2"/>
                <a:stretch>
                  <a:fillRect l="-2500" r="-2500" b="-18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1250" y="409575"/>
            <a:ext cx="2952750" cy="64484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4826675"/>
                <a:ext cx="5867400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2800" b="1" i="0" dirty="0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𝐅𝐢𝐠𝐮𝐫𝐞</m:t>
                    </m:r>
                    <m:r>
                      <a:rPr lang="en-US" sz="2800" b="1" i="0" dirty="0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1" i="0" dirty="0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𝟏𝐛</m:t>
                    </m:r>
                  </m:oMath>
                </a14:m>
                <a:r>
                  <a:rPr lang="en-US" sz="2800" b="1" dirty="0">
                    <a:solidFill>
                      <a:schemeClr val="accent5">
                        <a:lumMod val="50000"/>
                      </a:schemeClr>
                    </a:solidFill>
                  </a:rPr>
                  <a:t>. The three phases of </a:t>
                </a:r>
                <a:r>
                  <a:rPr lang="en-US" sz="2800" b="1" dirty="0" smtClean="0">
                    <a:solidFill>
                      <a:schemeClr val="accent5">
                        <a:lumMod val="50000"/>
                      </a:schemeClr>
                    </a:solidFill>
                  </a:rPr>
                  <a:t>scientific and engineering problem solving</a:t>
                </a:r>
                <a:r>
                  <a:rPr lang="en-US" sz="2800" b="1" dirty="0">
                    <a:solidFill>
                      <a:schemeClr val="accent5">
                        <a:lumMod val="50000"/>
                      </a:schemeClr>
                    </a:solidFill>
                  </a:rPr>
                  <a:t> </a:t>
                </a:r>
                <a:r>
                  <a:rPr lang="en-US" sz="2800" b="1" dirty="0" smtClean="0">
                    <a:solidFill>
                      <a:schemeClr val="accent5">
                        <a:lumMod val="50000"/>
                      </a:schemeClr>
                    </a:solidFill>
                  </a:rPr>
                  <a:t>(computer </a:t>
                </a:r>
                <a:r>
                  <a:rPr lang="en-US" sz="2800" b="1" dirty="0">
                    <a:solidFill>
                      <a:schemeClr val="accent5">
                        <a:lumMod val="50000"/>
                      </a:schemeClr>
                    </a:solidFill>
                  </a:rPr>
                  <a:t>era)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826675"/>
                <a:ext cx="5867400" cy="2031325"/>
              </a:xfrm>
              <a:prstGeom prst="rect">
                <a:avLst/>
              </a:prstGeom>
              <a:blipFill>
                <a:blip r:embed="rId4"/>
                <a:stretch>
                  <a:fillRect r="-3842" b="-42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37207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/>
              <p:cNvSpPr txBox="1"/>
              <p:nvPr/>
            </p:nvSpPr>
            <p:spPr>
              <a:xfrm>
                <a:off x="0" y="0"/>
                <a:ext cx="9144000" cy="3046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There are several </a:t>
                </a:r>
                <a:r>
                  <a:rPr lang="en-US" sz="3200" b="1" dirty="0" smtClean="0"/>
                  <a:t>additional reasons </a:t>
                </a:r>
                <a:r>
                  <a:rPr lang="en-US" sz="3200" b="1" dirty="0"/>
                  <a:t>why you should study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𝐧𝐮𝐦𝐞𝐫𝐢𝐜𝐚𝐥</m:t>
                    </m:r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𝐦𝐞𝐭𝐡𝐨𝐝𝐬</m:t>
                    </m:r>
                  </m:oMath>
                </a14:m>
                <a:r>
                  <a:rPr lang="en-US" sz="3200" b="1" dirty="0" smtClean="0"/>
                  <a:t>:</a:t>
                </a:r>
              </a:p>
              <a:p>
                <a:pPr marL="514350" indent="-514350" algn="just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sz="3200" b="1" dirty="0"/>
                  <a:t>Numerical methods are extremely powerful problem</a:t>
                </a:r>
                <a:r>
                  <a:rPr lang="en-US" sz="3200" b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-</a:t>
                </a:r>
                <a:r>
                  <a:rPr lang="en-US" sz="3200" b="1" dirty="0"/>
                  <a:t>solving tools.</a:t>
                </a:r>
              </a:p>
            </p:txBody>
          </p:sp>
        </mc:Choice>
        <mc:Fallback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3046988"/>
              </a:xfrm>
              <a:prstGeom prst="rect">
                <a:avLst/>
              </a:prstGeom>
              <a:blipFill>
                <a:blip r:embed="rId2"/>
                <a:stretch>
                  <a:fillRect l="-2000" r="-1667" b="-32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0" y="3072348"/>
            <a:ext cx="91440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just">
              <a:lnSpc>
                <a:spcPct val="150000"/>
              </a:lnSpc>
            </a:pPr>
            <a:r>
              <a:rPr lang="en-US" sz="3200" b="1" dirty="0"/>
              <a:t>They are capable </a:t>
            </a:r>
            <a:r>
              <a:rPr lang="en-US" sz="3200" b="1" dirty="0" smtClean="0"/>
              <a:t>of handling </a:t>
            </a:r>
            <a:r>
              <a:rPr lang="en-US" sz="3200" b="1" dirty="0"/>
              <a:t>large systems of equations</a:t>
            </a:r>
            <a:r>
              <a:rPr lang="en-US" sz="32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,</a:t>
            </a:r>
            <a:r>
              <a:rPr lang="en-US" sz="3200" b="1" dirty="0"/>
              <a:t> nonlinearities</a:t>
            </a:r>
            <a:r>
              <a:rPr lang="en-US" sz="32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,</a:t>
            </a:r>
            <a:r>
              <a:rPr lang="en-US" sz="3200" b="1" dirty="0"/>
              <a:t> and complicated geometries </a:t>
            </a:r>
            <a:r>
              <a:rPr lang="en-US" sz="3200" b="1" dirty="0" smtClean="0"/>
              <a:t>that are </a:t>
            </a:r>
            <a:r>
              <a:rPr lang="en-US" sz="3200" b="1" dirty="0"/>
              <a:t>not uncommon in </a:t>
            </a:r>
            <a:r>
              <a:rPr lang="en-US" sz="3200" b="1" dirty="0" smtClean="0"/>
              <a:t>practice </a:t>
            </a:r>
            <a:r>
              <a:rPr lang="en-US" sz="3200" b="1" dirty="0"/>
              <a:t>and that are often impossible to </a:t>
            </a:r>
            <a:r>
              <a:rPr lang="en-US" sz="3200" b="1" dirty="0" smtClean="0"/>
              <a:t>solve analytically</a:t>
            </a:r>
            <a:r>
              <a:rPr lang="en-US" sz="3200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03908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0" y="0"/>
            <a:ext cx="91440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just">
              <a:lnSpc>
                <a:spcPct val="150000"/>
              </a:lnSpc>
              <a:buFont typeface="+mj-lt"/>
              <a:buAutoNum type="arabicPeriod" startAt="2"/>
            </a:pPr>
            <a:r>
              <a:rPr lang="en-US" sz="3200" b="1" dirty="0" smtClean="0"/>
              <a:t>During your careers</a:t>
            </a:r>
            <a:r>
              <a:rPr lang="en-US" sz="3200" b="1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,</a:t>
            </a:r>
            <a:r>
              <a:rPr lang="en-US" sz="3200" b="1" dirty="0" smtClean="0"/>
              <a:t> you may often have occasion </a:t>
            </a:r>
            <a:r>
              <a:rPr lang="en-US" sz="3200" b="1" dirty="0"/>
              <a:t>to use commercially </a:t>
            </a:r>
            <a:r>
              <a:rPr lang="en-US" sz="3200" b="1" dirty="0" smtClean="0"/>
              <a:t>available computer </a:t>
            </a:r>
            <a:r>
              <a:rPr lang="en-US" sz="3200" b="1" dirty="0"/>
              <a:t>programs that involve numerical </a:t>
            </a:r>
            <a:r>
              <a:rPr lang="en-US" sz="3200" b="1" dirty="0" smtClean="0"/>
              <a:t>methods.</a:t>
            </a:r>
            <a:endParaRPr lang="en-US" sz="32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0" y="3200400"/>
            <a:ext cx="9144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just">
              <a:lnSpc>
                <a:spcPct val="150000"/>
              </a:lnSpc>
            </a:pPr>
            <a:r>
              <a:rPr lang="en-US" sz="3200" b="1" dirty="0" smtClean="0"/>
              <a:t>The intelligent and successful use </a:t>
            </a:r>
            <a:r>
              <a:rPr lang="en-US" sz="3200" b="1" dirty="0"/>
              <a:t>of these programs is </a:t>
            </a:r>
            <a:r>
              <a:rPr lang="en-US" sz="3200" b="1" dirty="0" smtClean="0"/>
              <a:t>often predicated </a:t>
            </a:r>
            <a:r>
              <a:rPr lang="en-US" sz="3200" b="1" dirty="0"/>
              <a:t>on knowledge of the basic </a:t>
            </a:r>
            <a:r>
              <a:rPr lang="en-US" sz="3200" b="1" dirty="0" smtClean="0"/>
              <a:t>theory underlying </a:t>
            </a:r>
            <a:r>
              <a:rPr lang="en-US" sz="3200" b="1" dirty="0"/>
              <a:t>the methods.</a:t>
            </a:r>
          </a:p>
        </p:txBody>
      </p:sp>
    </p:spTree>
    <p:extLst>
      <p:ext uri="{BB962C8B-B14F-4D97-AF65-F5344CB8AC3E}">
        <p14:creationId xmlns:p14="http://schemas.microsoft.com/office/powerpoint/2010/main" val="1924221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0" y="0"/>
            <a:ext cx="9144000" cy="14942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just">
              <a:lnSpc>
                <a:spcPct val="150000"/>
              </a:lnSpc>
              <a:buFont typeface="+mj-lt"/>
              <a:buAutoNum type="arabicPeriod" startAt="3"/>
            </a:pPr>
            <a:r>
              <a:rPr lang="en-US" sz="3200" b="1" dirty="0"/>
              <a:t>Many problems cannot be approached using </a:t>
            </a:r>
            <a:r>
              <a:rPr lang="en-US" sz="3200" b="1" dirty="0" smtClean="0"/>
              <a:t>prepackaged (canned) </a:t>
            </a:r>
            <a:r>
              <a:rPr lang="en-US" sz="3200" b="1" dirty="0"/>
              <a:t>programs.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1853148"/>
            <a:ext cx="91440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just">
              <a:lnSpc>
                <a:spcPct val="150000"/>
              </a:lnSpc>
            </a:pPr>
            <a:r>
              <a:rPr lang="en-US" sz="3200" b="1" dirty="0"/>
              <a:t>If you are </a:t>
            </a:r>
            <a:r>
              <a:rPr lang="en-US" sz="3200" b="1" dirty="0" smtClean="0"/>
              <a:t>conversant with </a:t>
            </a:r>
            <a:r>
              <a:rPr lang="en-US" sz="3200" b="1" dirty="0"/>
              <a:t>numerical methods and are adept at computer </a:t>
            </a:r>
            <a:r>
              <a:rPr lang="en-US" sz="3200" b="1" dirty="0" smtClean="0"/>
              <a:t>programming</a:t>
            </a:r>
            <a:r>
              <a:rPr lang="en-US" sz="3200" b="1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,</a:t>
            </a:r>
            <a:r>
              <a:rPr lang="en-US" sz="3200" b="1" dirty="0" smtClean="0"/>
              <a:t> </a:t>
            </a:r>
            <a:r>
              <a:rPr lang="en-US" sz="3200" b="1" dirty="0"/>
              <a:t>you can design </a:t>
            </a:r>
            <a:r>
              <a:rPr lang="en-US" sz="3200" b="1" dirty="0" smtClean="0"/>
              <a:t>your own </a:t>
            </a:r>
            <a:r>
              <a:rPr lang="en-US" sz="3200" b="1" dirty="0"/>
              <a:t>programs to solve problems without having to </a:t>
            </a:r>
            <a:r>
              <a:rPr lang="en-US" sz="3200" b="1" dirty="0" smtClean="0"/>
              <a:t>purchase expensive software</a:t>
            </a:r>
            <a:r>
              <a:rPr lang="en-US" sz="3200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81494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0" y="0"/>
            <a:ext cx="9144000" cy="14942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just">
              <a:lnSpc>
                <a:spcPct val="150000"/>
              </a:lnSpc>
              <a:buFont typeface="+mj-lt"/>
              <a:buAutoNum type="arabicPeriod" startAt="4"/>
            </a:pPr>
            <a:r>
              <a:rPr lang="en-US" sz="3200" b="1" dirty="0"/>
              <a:t>Numerical methods are an efficient vehicle for learning to use computers.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1676400"/>
            <a:ext cx="9144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just">
              <a:lnSpc>
                <a:spcPct val="150000"/>
              </a:lnSpc>
            </a:pPr>
            <a:r>
              <a:rPr lang="en-US" sz="3200" b="1" dirty="0"/>
              <a:t>It is </a:t>
            </a:r>
            <a:r>
              <a:rPr lang="en-US" sz="3200" b="1" dirty="0" smtClean="0"/>
              <a:t>well known </a:t>
            </a:r>
            <a:r>
              <a:rPr lang="en-US" sz="3200" b="1" dirty="0"/>
              <a:t>that an effective way to learn programming is to actually write </a:t>
            </a:r>
            <a:r>
              <a:rPr lang="en-US" sz="3200" b="1" dirty="0" smtClean="0"/>
              <a:t>computer programs</a:t>
            </a:r>
            <a:r>
              <a:rPr lang="en-US" sz="3200" b="1" dirty="0"/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0" y="4114800"/>
                <a:ext cx="9144000" cy="22329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1" algn="just">
                  <a:lnSpc>
                    <a:spcPct val="150000"/>
                  </a:lnSpc>
                </a:pPr>
                <a:r>
                  <a:rPr lang="en-US" sz="3200" b="1" dirty="0"/>
                  <a:t>Because numerical methods are for the most part designed for </a:t>
                </a:r>
                <a:r>
                  <a:rPr lang="en-US" sz="3200" b="1" dirty="0" smtClean="0"/>
                  <a:t>implementation on </a:t>
                </a:r>
                <a:r>
                  <a:rPr lang="en-US" sz="3200" b="1" dirty="0"/>
                  <a:t>computers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they are ideal for this purpose.</a:t>
                </a: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114800"/>
                <a:ext cx="9144000" cy="2232919"/>
              </a:xfrm>
              <a:prstGeom prst="rect">
                <a:avLst/>
              </a:prstGeom>
              <a:blipFill rotWithShape="0">
                <a:blip r:embed="rId2"/>
                <a:stretch>
                  <a:fillRect r="-1667" b="-81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36782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/>
              <p:cNvSpPr txBox="1"/>
              <p:nvPr/>
            </p:nvSpPr>
            <p:spPr>
              <a:xfrm>
                <a:off x="0" y="0"/>
                <a:ext cx="9144000" cy="67403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1" algn="just">
                  <a:lnSpc>
                    <a:spcPct val="150000"/>
                  </a:lnSpc>
                </a:pPr>
                <a:r>
                  <a:rPr lang="en-US" sz="3200" b="1" dirty="0" smtClean="0"/>
                  <a:t>Further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they are especially well</a:t>
                </a:r>
                <a:r>
                  <a:rPr lang="en-US" sz="3200" b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-</a:t>
                </a:r>
                <a:r>
                  <a:rPr lang="en-US" sz="3200" b="1" dirty="0"/>
                  <a:t>suited </a:t>
                </a:r>
                <a:r>
                  <a:rPr lang="en-US" sz="3200" b="1" dirty="0" smtClean="0"/>
                  <a:t>to illustrate </a:t>
                </a:r>
              </a:p>
              <a:p>
                <a:pPr marL="914400" lvl="1" indent="-457200" algn="just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en-US" sz="3200" b="1" dirty="0" smtClean="0"/>
                  <a:t>the </a:t>
                </a:r>
                <a:r>
                  <a:rPr lang="en-US" sz="3200" b="1" dirty="0"/>
                  <a:t>power </a:t>
                </a:r>
                <a:r>
                  <a:rPr lang="en-US" sz="3200" b="1" dirty="0" smtClean="0"/>
                  <a:t>(ability to </a:t>
                </a:r>
                <a:r>
                  <a:rPr lang="en-US" sz="3200" b="1" dirty="0"/>
                  <a:t>solve otherwise </a:t>
                </a:r>
                <a:r>
                  <a:rPr lang="en-US" sz="3200" b="1" dirty="0" smtClean="0"/>
                  <a:t>intractable problems)</a:t>
                </a:r>
              </a:p>
              <a:p>
                <a:pPr lvl="1" algn="just">
                  <a:lnSpc>
                    <a:spcPct val="150000"/>
                  </a:lnSpc>
                </a:pPr>
                <a:r>
                  <a:rPr lang="en-US" sz="3200" b="1" dirty="0" smtClean="0"/>
                  <a:t>and </a:t>
                </a:r>
              </a:p>
              <a:p>
                <a:pPr marL="914400" lvl="1" indent="-457200" algn="just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en-US" sz="3200" b="1" dirty="0" smtClean="0"/>
                  <a:t>the </a:t>
                </a:r>
                <a:r>
                  <a:rPr lang="en-US" sz="3200" b="1" dirty="0"/>
                  <a:t>limitations </a:t>
                </a:r>
                <a:r>
                  <a:rPr lang="en-US" sz="3200" b="1" dirty="0" smtClean="0"/>
                  <a:t>(due to errors of approximation that are part and parcel of large</a:t>
                </a:r>
                <a:r>
                  <a:rPr lang="en-US" sz="3200" b="1" dirty="0" smtClean="0">
                    <a:latin typeface="Cambria" panose="02040503050406030204" pitchFamily="18" charset="0"/>
                    <a:ea typeface="Cambria" panose="02040503050406030204" pitchFamily="18" charset="0"/>
                  </a:rPr>
                  <a:t>-</a:t>
                </a:r>
                <a:r>
                  <a:rPr lang="en-US" sz="3200" b="1" dirty="0" smtClean="0"/>
                  <a:t>scale numerical computations)</a:t>
                </a:r>
              </a:p>
              <a:p>
                <a:pPr lvl="1" algn="just">
                  <a:lnSpc>
                    <a:spcPct val="150000"/>
                  </a:lnSpc>
                </a:pPr>
                <a:r>
                  <a:rPr lang="en-US" sz="3200" b="1" dirty="0"/>
                  <a:t>of </a:t>
                </a:r>
                <a:r>
                  <a:rPr lang="en-US" sz="3200" b="1" dirty="0" smtClean="0"/>
                  <a:t>computers.</a:t>
                </a:r>
                <a:endParaRPr lang="en-US" sz="3200" b="1" dirty="0"/>
              </a:p>
            </p:txBody>
          </p:sp>
        </mc:Choice>
        <mc:Fallback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6740307"/>
              </a:xfrm>
              <a:prstGeom prst="rect">
                <a:avLst/>
              </a:prstGeom>
              <a:blipFill>
                <a:blip r:embed="rId2"/>
                <a:stretch>
                  <a:fillRect r="-1667" b="-9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08177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0" y="2209800"/>
            <a:ext cx="9144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48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 to</a:t>
            </a:r>
            <a:endParaRPr lang="en-US" sz="4800" b="1" dirty="0" smtClean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>
              <a:lnSpc>
                <a:spcPct val="150000"/>
              </a:lnSpc>
            </a:pPr>
            <a:r>
              <a:rPr lang="en-US" sz="48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Numerical Methods</a:t>
            </a:r>
            <a:endParaRPr lang="en-US" sz="48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04163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0" y="0"/>
            <a:ext cx="9144000" cy="2232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just">
              <a:lnSpc>
                <a:spcPct val="150000"/>
              </a:lnSpc>
              <a:buFont typeface="+mj-lt"/>
              <a:buAutoNum type="arabicPeriod" startAt="5"/>
            </a:pPr>
            <a:r>
              <a:rPr lang="en-US" sz="3200" b="1" dirty="0" smtClean="0"/>
              <a:t>Numerical methods provide a vehicle for you to reinforce your understanding of mathematics.</a:t>
            </a:r>
            <a:endParaRPr lang="en-US" sz="32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0" y="2438400"/>
                <a:ext cx="9144000" cy="3046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1" algn="just">
                  <a:lnSpc>
                    <a:spcPct val="150000"/>
                  </a:lnSpc>
                </a:pPr>
                <a:r>
                  <a:rPr lang="en-US" sz="3200" b="1" dirty="0"/>
                  <a:t>Because one function of numerical methods is to reduce </a:t>
                </a:r>
                <a:r>
                  <a:rPr lang="en-US" sz="3200" b="1" dirty="0" smtClean="0"/>
                  <a:t>higher mathematics </a:t>
                </a:r>
                <a:r>
                  <a:rPr lang="en-US" sz="3200" b="1" dirty="0"/>
                  <a:t>to basic arithmetic operations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they get at the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“</m:t>
                    </m:r>
                  </m:oMath>
                </a14:m>
                <a:r>
                  <a:rPr lang="en-US" sz="3200" b="1" dirty="0"/>
                  <a:t>nuts and bolts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”</m:t>
                    </m:r>
                  </m:oMath>
                </a14:m>
                <a:r>
                  <a:rPr lang="en-US" sz="3200" b="1" dirty="0"/>
                  <a:t> of </a:t>
                </a:r>
                <a:r>
                  <a:rPr lang="en-US" sz="3200" b="1" dirty="0" smtClean="0"/>
                  <a:t>some otherwise </a:t>
                </a:r>
                <a:r>
                  <a:rPr lang="en-US" sz="3200" b="1" dirty="0"/>
                  <a:t>obscure topics.</a:t>
                </a: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438400"/>
                <a:ext cx="9144000" cy="3046988"/>
              </a:xfrm>
              <a:prstGeom prst="rect">
                <a:avLst/>
              </a:prstGeom>
              <a:blipFill rotWithShape="0">
                <a:blip r:embed="rId2"/>
                <a:stretch>
                  <a:fillRect r="-1667" b="-32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Straight Connector 2"/>
          <p:cNvCxnSpPr/>
          <p:nvPr/>
        </p:nvCxnSpPr>
        <p:spPr>
          <a:xfrm>
            <a:off x="0" y="5485388"/>
            <a:ext cx="9144000" cy="0"/>
          </a:xfrm>
          <a:prstGeom prst="line">
            <a:avLst/>
          </a:prstGeom>
          <a:ln w="254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4652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23815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571500" indent="-571500" algn="ctr">
                  <a:lnSpc>
                    <a:spcPct val="150000"/>
                  </a:lnSpc>
                  <a:buFont typeface="Wingdings" panose="05000000000000000000" pitchFamily="2" charset="2"/>
                  <a:buChar char="v"/>
                </a:pPr>
                <a14:m>
                  <m:oMath xmlns:m="http://schemas.openxmlformats.org/officeDocument/2006/math">
                    <m:r>
                      <a:rPr lang="en-US" sz="3600" b="1" i="0" dirty="0" smtClean="0">
                        <a:solidFill>
                          <a:srgbClr val="C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𝐎𝐮𝐭𝐥𝐢𝐧𝐞</m:t>
                    </m:r>
                    <m:r>
                      <a:rPr lang="en-US" sz="3600" b="1" i="0" dirty="0" smtClean="0">
                        <a:solidFill>
                          <a:srgbClr val="C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600" b="1" i="0" dirty="0" smtClean="0">
                        <a:solidFill>
                          <a:srgbClr val="C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𝐨𝐟</m:t>
                    </m:r>
                    <m:r>
                      <a:rPr lang="en-US" sz="3600" b="1" i="0" dirty="0" smtClean="0">
                        <a:solidFill>
                          <a:srgbClr val="C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600" b="1" i="0" dirty="0" smtClean="0">
                        <a:solidFill>
                          <a:srgbClr val="C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𝐓𝐨𝐩𝐢𝐜𝐬</m:t>
                    </m:r>
                    <m:r>
                      <a:rPr lang="en-US" sz="3600" b="1" i="0" dirty="0" smtClean="0">
                        <a:solidFill>
                          <a:srgbClr val="C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600" b="1" i="0" dirty="0" smtClean="0">
                        <a:solidFill>
                          <a:srgbClr val="C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𝐂𝐨𝐯𝐞𝐫𝐞𝐝</m:t>
                    </m:r>
                  </m:oMath>
                </a14:m>
                <a:r>
                  <a:rPr lang="en-US" sz="3200" b="1" dirty="0" smtClean="0"/>
                  <a:t> 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Here is the list of </a:t>
                </a:r>
                <a:r>
                  <a:rPr lang="en-US" sz="3200" b="1" dirty="0"/>
                  <a:t>the types of </a:t>
                </a:r>
                <a:r>
                  <a:rPr lang="en-US" sz="3200" b="1" dirty="0" smtClean="0"/>
                  <a:t>core mathematical subject </a:t>
                </a:r>
                <a:r>
                  <a:rPr lang="en-US" sz="3200" b="1" dirty="0"/>
                  <a:t>areas covered in this </a:t>
                </a:r>
                <a:r>
                  <a:rPr lang="en-US" sz="3200" b="1" dirty="0" smtClean="0"/>
                  <a:t>course.</a:t>
                </a:r>
                <a:endParaRPr lang="en-US" sz="3200" b="1" dirty="0"/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2381549"/>
              </a:xfrm>
              <a:prstGeom prst="rect">
                <a:avLst/>
              </a:prstGeom>
              <a:blipFill>
                <a:blip r:embed="rId2"/>
                <a:stretch>
                  <a:fillRect l="-1667" r="-1667"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0" y="2590800"/>
                <a:ext cx="9144000" cy="37856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 algn="just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𝐑𝐨𝐨𝐭𝐬</m:t>
                    </m:r>
                    <m:r>
                      <a:rPr lang="en-US" sz="32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𝐨𝐟</m:t>
                    </m:r>
                    <m:r>
                      <a:rPr lang="en-US" sz="32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𝐄𝐪𝐮𝐚𝐭𝐢𝐨𝐧𝐬</m:t>
                    </m:r>
                  </m:oMath>
                </a14:m>
                <a:r>
                  <a:rPr lang="en-US" sz="3200" b="1" dirty="0" smtClean="0"/>
                  <a:t>.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These problems are concerned with the value of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a variable or a parameter </a:t>
                </a:r>
                <a:endParaRPr lang="en-US" sz="3200" b="1" dirty="0" smtClean="0"/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that </a:t>
                </a:r>
                <a:r>
                  <a:rPr lang="en-US" sz="3200" b="1" dirty="0"/>
                  <a:t>satisfies a </a:t>
                </a:r>
                <a:r>
                  <a:rPr lang="en-US" sz="3200" b="1" dirty="0" smtClean="0"/>
                  <a:t>single 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nonlinear </a:t>
                </a:r>
                <a:r>
                  <a:rPr lang="en-US" sz="3200" b="1" dirty="0"/>
                  <a:t>equation.</a:t>
                </a:r>
                <a:endParaRPr lang="en-US" sz="3200" b="1" dirty="0"/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590800"/>
                <a:ext cx="9144000" cy="3785652"/>
              </a:xfrm>
              <a:prstGeom prst="rect">
                <a:avLst/>
              </a:prstGeom>
              <a:blipFill>
                <a:blip r:embed="rId3"/>
                <a:stretch>
                  <a:fillRect l="-1667" r="-733" b="-24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4264" y="4543615"/>
            <a:ext cx="4191000" cy="2311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335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9144000" cy="29715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200" b="1" dirty="0"/>
              <a:t>These </a:t>
            </a:r>
            <a:r>
              <a:rPr lang="en-US" sz="3200" b="1" dirty="0" smtClean="0"/>
              <a:t>problems are </a:t>
            </a:r>
            <a:r>
              <a:rPr lang="en-US" sz="3200" b="1" dirty="0"/>
              <a:t>especially valuable in engineering design contexts where it is often </a:t>
            </a:r>
            <a:r>
              <a:rPr lang="en-US" sz="3200" b="1" dirty="0" smtClean="0"/>
              <a:t>impossible to </a:t>
            </a:r>
            <a:r>
              <a:rPr lang="en-US" sz="3200" b="1" dirty="0"/>
              <a:t>explicitly solve design equations for parameters.</a:t>
            </a:r>
            <a:endParaRPr lang="en-US" sz="32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0" y="3430012"/>
                <a:ext cx="9144000" cy="3046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 algn="just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𝐒𝐲𝐬𝐭𝐞𝐦𝐬</m:t>
                    </m:r>
                    <m:r>
                      <a:rPr lang="en-US" sz="32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𝐨𝐟</m:t>
                    </m:r>
                    <m:r>
                      <a:rPr lang="en-US" sz="32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𝐋𝐢𝐧𝐞𝐚𝐫</m:t>
                    </m:r>
                    <m:r>
                      <a:rPr lang="en-US" sz="32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𝐀𝐥𝐠𝐞𝐛𝐫𝐚𝐢𝐜</m:t>
                    </m:r>
                    <m:r>
                      <a:rPr lang="en-US" sz="32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𝐄𝐪𝐮𝐚𝐭𝐢𝐨𝐧𝐬</m:t>
                    </m:r>
                  </m:oMath>
                </a14:m>
                <a:r>
                  <a:rPr lang="en-US" sz="3200" b="1" dirty="0" smtClean="0"/>
                  <a:t>. 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These </a:t>
                </a:r>
                <a:r>
                  <a:rPr lang="en-US" sz="3200" b="1" dirty="0"/>
                  <a:t>problems are similar </a:t>
                </a:r>
                <a:r>
                  <a:rPr lang="en-US" sz="3200" b="1" dirty="0" smtClean="0"/>
                  <a:t>in spirit </a:t>
                </a:r>
                <a:r>
                  <a:rPr lang="en-US" sz="3200" b="1" dirty="0"/>
                  <a:t>to roots of equations in the sense that they are concerned with values </a:t>
                </a:r>
                <a:r>
                  <a:rPr lang="en-US" sz="3200" b="1" dirty="0" smtClean="0"/>
                  <a:t>that satisfy </a:t>
                </a:r>
                <a:r>
                  <a:rPr lang="en-US" sz="3200" b="1" dirty="0"/>
                  <a:t>equations.</a:t>
                </a:r>
                <a:endParaRPr lang="en-US" sz="3200" b="1" dirty="0"/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430012"/>
                <a:ext cx="9144000" cy="3046988"/>
              </a:xfrm>
              <a:prstGeom prst="rect">
                <a:avLst/>
              </a:prstGeom>
              <a:blipFill>
                <a:blip r:embed="rId2"/>
                <a:stretch>
                  <a:fillRect l="-1667" r="-1667" b="-32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61171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9144000" cy="29715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200" b="1" dirty="0"/>
              <a:t>However</a:t>
            </a:r>
            <a:r>
              <a:rPr lang="en-US" sz="3200" b="1" dirty="0">
                <a:latin typeface="Cambria" panose="02040503050406030204" pitchFamily="18" charset="0"/>
                <a:ea typeface="Cambria" panose="02040503050406030204" pitchFamily="18" charset="0"/>
              </a:rPr>
              <a:t>,</a:t>
            </a:r>
            <a:r>
              <a:rPr lang="en-US" sz="3200" b="1" dirty="0"/>
              <a:t> in contrast to satisfying a single equation</a:t>
            </a:r>
            <a:r>
              <a:rPr lang="en-US" sz="3200" b="1" dirty="0">
                <a:latin typeface="Cambria" panose="02040503050406030204" pitchFamily="18" charset="0"/>
                <a:ea typeface="Cambria" panose="02040503050406030204" pitchFamily="18" charset="0"/>
              </a:rPr>
              <a:t>,</a:t>
            </a:r>
            <a:r>
              <a:rPr lang="en-US" sz="3200" b="1" dirty="0"/>
              <a:t> a set of </a:t>
            </a:r>
            <a:r>
              <a:rPr lang="en-US" sz="3200" b="1" dirty="0" smtClean="0"/>
              <a:t>values is </a:t>
            </a:r>
            <a:r>
              <a:rPr lang="en-US" sz="3200" b="1" dirty="0"/>
              <a:t>sought that simultaneously satisfies a set of linear algebraic equations.</a:t>
            </a:r>
            <a:endParaRPr lang="en-US" sz="32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0" y="4654609"/>
            <a:ext cx="9144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200" b="1" dirty="0" smtClean="0"/>
              <a:t>Such equations </a:t>
            </a:r>
            <a:r>
              <a:rPr lang="en-US" sz="3200" b="1" dirty="0"/>
              <a:t>arise in a variety of problem contexts and in all disciplines of engineering.</a:t>
            </a:r>
            <a:endParaRPr lang="en-US" sz="32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3475" y="2286000"/>
            <a:ext cx="4200525" cy="231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650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9144000" cy="29715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200" b="1" dirty="0"/>
              <a:t>In particular</a:t>
            </a:r>
            <a:r>
              <a:rPr lang="en-US" sz="3200" b="1" dirty="0">
                <a:latin typeface="Cambria" panose="02040503050406030204" pitchFamily="18" charset="0"/>
                <a:ea typeface="Cambria" panose="02040503050406030204" pitchFamily="18" charset="0"/>
              </a:rPr>
              <a:t>,</a:t>
            </a:r>
            <a:r>
              <a:rPr lang="en-US" sz="3200" b="1" dirty="0"/>
              <a:t> they originate in the mathematical modeling of large systems </a:t>
            </a:r>
            <a:r>
              <a:rPr lang="en-US" sz="3200" b="1" dirty="0" smtClean="0"/>
              <a:t>of interconnected </a:t>
            </a:r>
            <a:r>
              <a:rPr lang="en-US" sz="3200" b="1" dirty="0"/>
              <a:t>elements such as structures</a:t>
            </a:r>
            <a:r>
              <a:rPr lang="en-US" sz="3200" b="1" dirty="0">
                <a:latin typeface="Cambria" panose="02040503050406030204" pitchFamily="18" charset="0"/>
                <a:ea typeface="Cambria" panose="02040503050406030204" pitchFamily="18" charset="0"/>
              </a:rPr>
              <a:t>,</a:t>
            </a:r>
            <a:r>
              <a:rPr lang="en-US" sz="3200" b="1" dirty="0"/>
              <a:t> electric circuits</a:t>
            </a:r>
            <a:r>
              <a:rPr lang="en-US" sz="3200" b="1" dirty="0">
                <a:latin typeface="Cambria" panose="02040503050406030204" pitchFamily="18" charset="0"/>
                <a:ea typeface="Cambria" panose="02040503050406030204" pitchFamily="18" charset="0"/>
              </a:rPr>
              <a:t>,</a:t>
            </a:r>
            <a:r>
              <a:rPr lang="en-US" sz="3200" b="1" dirty="0"/>
              <a:t> and fluid networks.</a:t>
            </a:r>
            <a:endParaRPr lang="en-US" sz="32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0" y="3329681"/>
            <a:ext cx="9144000" cy="2232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200" b="1" dirty="0"/>
              <a:t>However</a:t>
            </a:r>
            <a:r>
              <a:rPr lang="en-US" sz="3200" b="1" dirty="0">
                <a:latin typeface="Cambria" panose="02040503050406030204" pitchFamily="18" charset="0"/>
                <a:ea typeface="Cambria" panose="02040503050406030204" pitchFamily="18" charset="0"/>
              </a:rPr>
              <a:t>,</a:t>
            </a:r>
            <a:r>
              <a:rPr lang="en-US" sz="3200" b="1" dirty="0"/>
              <a:t> they are also encountered in other areas of numerical methods such </a:t>
            </a:r>
            <a:r>
              <a:rPr lang="en-US" sz="3200" b="1" dirty="0" smtClean="0"/>
              <a:t>as curve </a:t>
            </a:r>
            <a:r>
              <a:rPr lang="en-US" sz="3200" b="1" dirty="0"/>
              <a:t>fitting and differential equations.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2831512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37856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 algn="just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𝐎𝐩𝐭𝐢𝐦𝐢𝐳𝐚𝐭𝐢𝐨𝐧</m:t>
                    </m:r>
                  </m:oMath>
                </a14:m>
                <a:r>
                  <a:rPr lang="en-US" sz="3200" b="1" dirty="0" smtClean="0"/>
                  <a:t>. 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These </a:t>
                </a:r>
                <a:r>
                  <a:rPr lang="en-US" sz="3200" b="1" dirty="0"/>
                  <a:t>problems involve determining a value or </a:t>
                </a:r>
                <a:r>
                  <a:rPr lang="en-US" sz="3200" b="1" dirty="0" smtClean="0"/>
                  <a:t>values of </a:t>
                </a:r>
                <a:r>
                  <a:rPr lang="en-US" sz="3200" b="1" dirty="0"/>
                  <a:t>an independent variable that correspond to a </a:t>
                </a:r>
                <a:r>
                  <a:rPr lang="en-US" sz="3200" b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“</a:t>
                </a:r>
                <a:r>
                  <a:rPr lang="en-US" sz="3200" b="1" dirty="0" smtClean="0"/>
                  <a:t>best</a:t>
                </a:r>
                <a:r>
                  <a:rPr lang="en-US" sz="3200" b="1" dirty="0" smtClean="0">
                    <a:latin typeface="Cambria" panose="02040503050406030204" pitchFamily="18" charset="0"/>
                    <a:ea typeface="Cambria" panose="02040503050406030204" pitchFamily="18" charset="0"/>
                  </a:rPr>
                  <a:t>”,</a:t>
                </a:r>
                <a:r>
                  <a:rPr lang="en-US" sz="3200" b="1" dirty="0" smtClean="0"/>
                  <a:t> </a:t>
                </a:r>
                <a:r>
                  <a:rPr lang="en-US" sz="3200" b="1" dirty="0"/>
                  <a:t>or optimal</a:t>
                </a:r>
                <a:r>
                  <a:rPr lang="en-US" sz="3200" b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,</a:t>
                </a:r>
                <a:r>
                  <a:rPr lang="en-US" sz="3200" b="1" dirty="0"/>
                  <a:t> value of a function.</a:t>
                </a:r>
                <a:endParaRPr lang="en-US" sz="3200" b="1" dirty="0"/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3785652"/>
              </a:xfrm>
              <a:prstGeom prst="rect">
                <a:avLst/>
              </a:prstGeom>
              <a:blipFill>
                <a:blip r:embed="rId2"/>
                <a:stretch>
                  <a:fillRect l="-1667" r="-1667" b="-24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/>
              <p:cNvSpPr txBox="1"/>
              <p:nvPr/>
            </p:nvSpPr>
            <p:spPr>
              <a:xfrm>
                <a:off x="0" y="5288340"/>
                <a:ext cx="9144000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Thus</a:t>
                </a:r>
                <a:r>
                  <a:rPr lang="en-US" sz="3200" b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,</a:t>
                </a:r>
                <a:r>
                  <a:rPr lang="en-US" sz="3200" b="1" dirty="0"/>
                  <a:t> as </a:t>
                </a:r>
                <a:r>
                  <a:rPr lang="en-US" sz="3200" b="1" dirty="0" smtClean="0"/>
                  <a:t>illustrated in the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𝐅𝐢𝐠𝐮𝐫𝐞</m:t>
                    </m:r>
                  </m:oMath>
                </a14:m>
                <a:r>
                  <a:rPr lang="en-US" sz="3200" b="1" dirty="0" smtClean="0">
                    <a:latin typeface="Cambria" panose="02040503050406030204" pitchFamily="18" charset="0"/>
                    <a:ea typeface="Cambria" panose="02040503050406030204" pitchFamily="18" charset="0"/>
                  </a:rPr>
                  <a:t>,</a:t>
                </a:r>
                <a:r>
                  <a:rPr lang="en-US" sz="3200" b="1" dirty="0" smtClean="0"/>
                  <a:t> </a:t>
                </a:r>
                <a:r>
                  <a:rPr lang="en-US" sz="3200" b="1" dirty="0"/>
                  <a:t>optimization involves identifying maxima and minima.</a:t>
                </a:r>
                <a:endParaRPr lang="en-US" sz="3200" b="1" dirty="0"/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288340"/>
                <a:ext cx="9144000" cy="1569660"/>
              </a:xfrm>
              <a:prstGeom prst="rect">
                <a:avLst/>
              </a:prstGeom>
              <a:blipFill>
                <a:blip r:embed="rId3"/>
                <a:stretch>
                  <a:fillRect l="-1667" r="-1667" b="-73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0125" y="3048000"/>
            <a:ext cx="4333875" cy="234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411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9144000" cy="14942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200" b="1" dirty="0" smtClean="0"/>
              <a:t>Such problems </a:t>
            </a:r>
            <a:r>
              <a:rPr lang="en-US" sz="3200" b="1" dirty="0"/>
              <a:t>occur routinely in engineering design contexts.</a:t>
            </a:r>
            <a:endParaRPr lang="en-US" sz="32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0" y="1835209"/>
            <a:ext cx="9144000" cy="14942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200" b="1" dirty="0"/>
              <a:t>They also arise in a </a:t>
            </a:r>
            <a:r>
              <a:rPr lang="en-US" sz="3200" b="1" dirty="0" smtClean="0"/>
              <a:t>number of </a:t>
            </a:r>
            <a:r>
              <a:rPr lang="en-US" sz="3200" b="1" dirty="0"/>
              <a:t>other numerical methods.</a:t>
            </a:r>
            <a:endParaRPr lang="en-US" sz="32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0" y="3733800"/>
            <a:ext cx="91440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200" b="1" dirty="0"/>
              <a:t>We address both single</a:t>
            </a:r>
            <a:r>
              <a:rPr lang="en-US" sz="3200" b="1" dirty="0">
                <a:latin typeface="Cambria" panose="02040503050406030204" pitchFamily="18" charset="0"/>
                <a:ea typeface="Cambria" panose="02040503050406030204" pitchFamily="18" charset="0"/>
              </a:rPr>
              <a:t>-</a:t>
            </a:r>
            <a:r>
              <a:rPr lang="en-US" sz="3200" b="1" dirty="0"/>
              <a:t> and </a:t>
            </a:r>
            <a:r>
              <a:rPr lang="en-US" sz="3200" b="1" dirty="0" smtClean="0"/>
              <a:t>multi</a:t>
            </a:r>
            <a:r>
              <a:rPr lang="en-US" sz="32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-</a:t>
            </a:r>
            <a:r>
              <a:rPr lang="en-US" sz="3200" b="1" dirty="0" smtClean="0"/>
              <a:t>variable unconstrained optimization</a:t>
            </a:r>
            <a:r>
              <a:rPr lang="en-US" sz="3200" b="1" dirty="0"/>
              <a:t>. </a:t>
            </a:r>
            <a:endParaRPr lang="en-US" sz="3200" b="1" dirty="0" smtClean="0"/>
          </a:p>
          <a:p>
            <a:pPr algn="just">
              <a:lnSpc>
                <a:spcPct val="150000"/>
              </a:lnSpc>
            </a:pPr>
            <a:r>
              <a:rPr lang="en-US" sz="3200" b="1" dirty="0" smtClean="0"/>
              <a:t>We </a:t>
            </a:r>
            <a:r>
              <a:rPr lang="en-US" sz="3200" b="1" dirty="0"/>
              <a:t>also describe constrained optimization with particular emphasis </a:t>
            </a:r>
            <a:r>
              <a:rPr lang="en-US" sz="3200" b="1" dirty="0" smtClean="0"/>
              <a:t>on linear </a:t>
            </a:r>
            <a:r>
              <a:rPr lang="en-US" sz="3200" b="1" dirty="0"/>
              <a:t>programming.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2019546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 algn="just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𝐂𝐮𝐫𝐯𝐞</m:t>
                    </m:r>
                    <m:r>
                      <a:rPr lang="en-US" sz="32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𝐅𝐢𝐭𝐭𝐢𝐧𝐠</m:t>
                    </m:r>
                  </m:oMath>
                </a14:m>
                <a:r>
                  <a:rPr lang="en-US" sz="3200" b="1" dirty="0" smtClean="0"/>
                  <a:t>. 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You </a:t>
                </a:r>
                <a:r>
                  <a:rPr lang="en-US" sz="3200" b="1" dirty="0"/>
                  <a:t>will often have occasion to fit curves to data points.</a:t>
                </a:r>
                <a:endParaRPr lang="en-US" sz="3200" b="1" dirty="0"/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2308324"/>
              </a:xfrm>
              <a:prstGeom prst="rect">
                <a:avLst/>
              </a:prstGeom>
              <a:blipFill>
                <a:blip r:embed="rId2"/>
                <a:stretch>
                  <a:fillRect l="-1667" r="-1667" b="-44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0" y="4625081"/>
            <a:ext cx="9144000" cy="2232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200" b="1" dirty="0"/>
              <a:t>The techniques developed for this purpose can be divided into two general </a:t>
            </a:r>
            <a:r>
              <a:rPr lang="en-US" sz="3200" b="1" dirty="0" smtClean="0"/>
              <a:t>categories: </a:t>
            </a:r>
          </a:p>
          <a:p>
            <a:pPr algn="just">
              <a:lnSpc>
                <a:spcPct val="150000"/>
              </a:lnSpc>
            </a:pPr>
            <a:r>
              <a:rPr lang="en-US" sz="3200" b="1" dirty="0" smtClean="0"/>
              <a:t>regression </a:t>
            </a:r>
            <a:r>
              <a:rPr lang="en-US" sz="3200" b="1" dirty="0"/>
              <a:t>and interpolation.</a:t>
            </a:r>
            <a:endParaRPr lang="en-US" sz="32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763" y="2252662"/>
            <a:ext cx="9153525" cy="235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375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9144000" cy="2232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3200" b="1" dirty="0"/>
              <a:t>Regression is employed where there is a </a:t>
            </a:r>
            <a:r>
              <a:rPr lang="en-US" sz="3200" b="1" dirty="0" smtClean="0"/>
              <a:t>significant degree </a:t>
            </a:r>
            <a:r>
              <a:rPr lang="en-US" sz="3200" b="1" dirty="0"/>
              <a:t>of error associated with the data.</a:t>
            </a:r>
            <a:endParaRPr lang="en-US" sz="32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0" y="2438400"/>
            <a:ext cx="9144000" cy="371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just">
              <a:lnSpc>
                <a:spcPct val="150000"/>
              </a:lnSpc>
            </a:pPr>
            <a:r>
              <a:rPr lang="en-US" sz="3200" b="1" dirty="0"/>
              <a:t>Experimental results are often of this </a:t>
            </a:r>
            <a:r>
              <a:rPr lang="en-US" sz="3200" b="1" dirty="0" smtClean="0"/>
              <a:t>kind. </a:t>
            </a:r>
          </a:p>
          <a:p>
            <a:pPr lvl="1" algn="just">
              <a:lnSpc>
                <a:spcPct val="150000"/>
              </a:lnSpc>
            </a:pPr>
            <a:r>
              <a:rPr lang="en-US" sz="3200" b="1" dirty="0" smtClean="0"/>
              <a:t>For </a:t>
            </a:r>
            <a:r>
              <a:rPr lang="en-US" sz="3200" b="1" dirty="0"/>
              <a:t>these situations</a:t>
            </a:r>
            <a:r>
              <a:rPr lang="en-US" sz="3200" b="1" dirty="0">
                <a:latin typeface="Cambria" panose="02040503050406030204" pitchFamily="18" charset="0"/>
                <a:ea typeface="Cambria" panose="02040503050406030204" pitchFamily="18" charset="0"/>
              </a:rPr>
              <a:t>,</a:t>
            </a:r>
            <a:r>
              <a:rPr lang="en-US" sz="3200" b="1" dirty="0"/>
              <a:t> the strategy is to derive a single curve that represents the </a:t>
            </a:r>
            <a:r>
              <a:rPr lang="en-US" sz="3200" b="1" dirty="0" smtClean="0"/>
              <a:t>general trend </a:t>
            </a:r>
            <a:r>
              <a:rPr lang="en-US" sz="3200" b="1" dirty="0"/>
              <a:t>of the data without necessarily matching any individual points.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2972953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9144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3200" b="1" dirty="0"/>
              <a:t>In contrast</a:t>
            </a:r>
            <a:r>
              <a:rPr lang="en-US" sz="3200" b="1" dirty="0">
                <a:latin typeface="Cambria" panose="02040503050406030204" pitchFamily="18" charset="0"/>
                <a:ea typeface="Cambria" panose="02040503050406030204" pitchFamily="18" charset="0"/>
              </a:rPr>
              <a:t>,</a:t>
            </a:r>
            <a:r>
              <a:rPr lang="en-US" sz="3200" b="1" dirty="0"/>
              <a:t> interpolation is used where the objective is to determine intermediate values </a:t>
            </a:r>
            <a:r>
              <a:rPr lang="en-US" sz="3200" b="1" dirty="0" smtClean="0"/>
              <a:t>between relatively </a:t>
            </a:r>
            <a:r>
              <a:rPr lang="en-US" sz="3200" b="1" dirty="0"/>
              <a:t>error</a:t>
            </a:r>
            <a:r>
              <a:rPr lang="en-US" sz="3200" b="1" dirty="0">
                <a:latin typeface="Cambria" panose="02040503050406030204" pitchFamily="18" charset="0"/>
                <a:ea typeface="Cambria" panose="02040503050406030204" pitchFamily="18" charset="0"/>
              </a:rPr>
              <a:t>-</a:t>
            </a:r>
            <a:r>
              <a:rPr lang="en-US" sz="3200" b="1" dirty="0"/>
              <a:t>free data points.</a:t>
            </a:r>
            <a:endParaRPr lang="en-US" sz="32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0" y="2333685"/>
            <a:ext cx="91440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just">
              <a:lnSpc>
                <a:spcPct val="150000"/>
              </a:lnSpc>
            </a:pPr>
            <a:r>
              <a:rPr lang="en-US" sz="3200" b="1" dirty="0"/>
              <a:t>Such is usually the case for tabulated information.</a:t>
            </a:r>
          </a:p>
          <a:p>
            <a:pPr lvl="1" algn="just">
              <a:lnSpc>
                <a:spcPct val="150000"/>
              </a:lnSpc>
            </a:pPr>
            <a:r>
              <a:rPr lang="en-US" sz="3200" b="1" dirty="0"/>
              <a:t>For these situations</a:t>
            </a:r>
            <a:r>
              <a:rPr lang="en-US" sz="3200" b="1" dirty="0">
                <a:latin typeface="Cambria" panose="02040503050406030204" pitchFamily="18" charset="0"/>
                <a:ea typeface="Cambria" panose="02040503050406030204" pitchFamily="18" charset="0"/>
              </a:rPr>
              <a:t>,</a:t>
            </a:r>
            <a:r>
              <a:rPr lang="en-US" sz="3200" b="1" dirty="0"/>
              <a:t> the strategy is to fit a curve directly through the data </a:t>
            </a:r>
            <a:r>
              <a:rPr lang="en-US" sz="3200" b="1" dirty="0" smtClean="0"/>
              <a:t>points and </a:t>
            </a:r>
            <a:r>
              <a:rPr lang="en-US" sz="3200" b="1" dirty="0"/>
              <a:t>use the curve to predict the intermediate values.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3014191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0" y="0"/>
                <a:ext cx="9144000" cy="22329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The limitations of analytical methods in practical applications have led scientists </a:t>
                </a:r>
                <a:r>
                  <a:rPr lang="en-US" sz="3200" b="1" dirty="0" smtClean="0"/>
                  <a:t>and engineers to </a:t>
                </a:r>
                <a:r>
                  <a:rPr lang="en-US" sz="3200" b="1" dirty="0"/>
                  <a:t>evolve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𝐧𝐮𝐦𝐞𝐫𝐢𝐜𝐚𝐥</m:t>
                    </m:r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𝐦𝐞𝐭𝐡𝐨𝐝𝐬</m:t>
                    </m:r>
                  </m:oMath>
                </a14:m>
                <a:r>
                  <a:rPr lang="en-US" sz="3200" b="1" dirty="0" smtClean="0"/>
                  <a:t>.</a:t>
                </a:r>
                <a:endParaRPr lang="en-US" sz="3200" b="1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2232919"/>
              </a:xfrm>
              <a:prstGeom prst="rect">
                <a:avLst/>
              </a:prstGeom>
              <a:blipFill>
                <a:blip r:embed="rId2"/>
                <a:stretch>
                  <a:fillRect l="-1667" r="-1667" b="-81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0" y="2842954"/>
            <a:ext cx="91440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200" b="1" dirty="0" smtClean="0"/>
              <a:t>It is well known </a:t>
            </a:r>
            <a:r>
              <a:rPr lang="en-US" sz="3200" b="1" dirty="0"/>
              <a:t>that exact methods often fail in drawing plausible inferences from a </a:t>
            </a:r>
            <a:r>
              <a:rPr lang="en-US" sz="3200" b="1" dirty="0" smtClean="0"/>
              <a:t>given set </a:t>
            </a:r>
            <a:r>
              <a:rPr lang="en-US" sz="3200" b="1" dirty="0"/>
              <a:t>of tabulated data or in finding roots of transcendental equations or in solving non</a:t>
            </a:r>
            <a:r>
              <a:rPr lang="en-US" sz="3200" b="1" dirty="0">
                <a:latin typeface="Cambria" panose="02040503050406030204" pitchFamily="18" charset="0"/>
                <a:ea typeface="Cambria" panose="02040503050406030204" pitchFamily="18" charset="0"/>
              </a:rPr>
              <a:t>-</a:t>
            </a:r>
            <a:r>
              <a:rPr lang="en-US" sz="3200" b="1" dirty="0"/>
              <a:t>linear differential equations. </a:t>
            </a:r>
          </a:p>
        </p:txBody>
      </p:sp>
    </p:spTree>
    <p:extLst>
      <p:ext uri="{BB962C8B-B14F-4D97-AF65-F5344CB8AC3E}">
        <p14:creationId xmlns:p14="http://schemas.microsoft.com/office/powerpoint/2010/main" val="2481789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9144000" cy="14942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200" b="1" dirty="0"/>
              <a:t>Here is the list of the types of </a:t>
            </a:r>
            <a:r>
              <a:rPr lang="en-US" sz="3200" b="1" dirty="0" smtClean="0"/>
              <a:t>auxiliary </a:t>
            </a:r>
            <a:r>
              <a:rPr lang="en-US" sz="3200" b="1" dirty="0"/>
              <a:t>mathematical subject </a:t>
            </a:r>
            <a:r>
              <a:rPr lang="en-US" sz="3200" b="1" dirty="0" smtClean="0"/>
              <a:t>areas.</a:t>
            </a:r>
            <a:endParaRPr lang="en-US" sz="32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0" y="1752600"/>
                <a:ext cx="9144000" cy="37856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 algn="just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𝐈𝐧𝐭𝐞𝐠𝐫𝐚𝐭𝐢𝐨𝐧</m:t>
                    </m:r>
                  </m:oMath>
                </a14:m>
                <a:r>
                  <a:rPr lang="en-US" sz="3200" b="1" dirty="0" smtClean="0"/>
                  <a:t>. 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As depicted in the Figure</a:t>
                </a:r>
                <a:r>
                  <a:rPr lang="en-US" sz="3200" b="1" dirty="0" smtClean="0">
                    <a:latin typeface="Cambria" panose="02040503050406030204" pitchFamily="18" charset="0"/>
                    <a:ea typeface="Cambria" panose="02040503050406030204" pitchFamily="18" charset="0"/>
                  </a:rPr>
                  <a:t>,</a:t>
                </a:r>
                <a:r>
                  <a:rPr lang="en-US" sz="3200" b="1" dirty="0" smtClean="0"/>
                  <a:t> </a:t>
                </a:r>
                <a:r>
                  <a:rPr lang="en-US" sz="3200" b="1" dirty="0"/>
                  <a:t>a physical interpretation of </a:t>
                </a:r>
                <a:r>
                  <a:rPr lang="en-US" sz="3200" b="1" dirty="0" smtClean="0"/>
                  <a:t>numerical integration </a:t>
                </a:r>
                <a:r>
                  <a:rPr lang="en-US" sz="3200" b="1" dirty="0"/>
                  <a:t>is the determination of the </a:t>
                </a:r>
                <a:endParaRPr lang="en-US" sz="3200" b="1" dirty="0" smtClean="0"/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area </a:t>
                </a:r>
                <a:r>
                  <a:rPr lang="en-US" sz="3200" b="1" dirty="0"/>
                  <a:t>under a curve.</a:t>
                </a:r>
                <a:endParaRPr lang="en-US" sz="3200" b="1" dirty="0"/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752600"/>
                <a:ext cx="9144000" cy="3785652"/>
              </a:xfrm>
              <a:prstGeom prst="rect">
                <a:avLst/>
              </a:prstGeom>
              <a:blipFill>
                <a:blip r:embed="rId2"/>
                <a:stretch>
                  <a:fillRect l="-1667" r="-1667" b="-22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7182" y="4543425"/>
            <a:ext cx="4362450" cy="231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670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91440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200" b="1" dirty="0"/>
              <a:t>Integration has </a:t>
            </a:r>
            <a:r>
              <a:rPr lang="en-US" sz="3200" b="1" dirty="0" smtClean="0"/>
              <a:t>many applications </a:t>
            </a:r>
            <a:r>
              <a:rPr lang="en-US" sz="3200" b="1" dirty="0"/>
              <a:t>in engineering practice</a:t>
            </a:r>
            <a:r>
              <a:rPr lang="en-US" sz="3200" b="1" dirty="0">
                <a:latin typeface="Cambria" panose="02040503050406030204" pitchFamily="18" charset="0"/>
                <a:ea typeface="Cambria" panose="02040503050406030204" pitchFamily="18" charset="0"/>
              </a:rPr>
              <a:t>,</a:t>
            </a:r>
            <a:r>
              <a:rPr lang="en-US" sz="3200" b="1" dirty="0"/>
              <a:t> ranging from the determination of the </a:t>
            </a:r>
            <a:r>
              <a:rPr lang="en-US" sz="3200" b="1" dirty="0" smtClean="0"/>
              <a:t>centroids of </a:t>
            </a:r>
            <a:r>
              <a:rPr lang="en-US" sz="3200" b="1" dirty="0"/>
              <a:t>oddly shaped objects to the calculation of total quantities based on sets of </a:t>
            </a:r>
            <a:r>
              <a:rPr lang="en-US" sz="3200" b="1" dirty="0" smtClean="0"/>
              <a:t>discrete measurements</a:t>
            </a:r>
            <a:r>
              <a:rPr lang="en-US" sz="3200" b="1" dirty="0"/>
              <a:t>.</a:t>
            </a:r>
            <a:endParaRPr lang="en-US" sz="32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0" y="4091681"/>
            <a:ext cx="9144000" cy="2232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200" b="1" dirty="0"/>
              <a:t>In addition</a:t>
            </a:r>
            <a:r>
              <a:rPr lang="en-US" sz="3200" b="1" dirty="0">
                <a:latin typeface="Cambria" panose="02040503050406030204" pitchFamily="18" charset="0"/>
                <a:ea typeface="Cambria" panose="02040503050406030204" pitchFamily="18" charset="0"/>
              </a:rPr>
              <a:t>,</a:t>
            </a:r>
            <a:r>
              <a:rPr lang="en-US" sz="3200" b="1" dirty="0"/>
              <a:t> numerical integration formulas play an important role </a:t>
            </a:r>
            <a:r>
              <a:rPr lang="en-US" sz="3200" b="1" dirty="0" smtClean="0"/>
              <a:t>in the </a:t>
            </a:r>
            <a:r>
              <a:rPr lang="en-US" sz="3200" b="1" dirty="0"/>
              <a:t>solution of differential equations.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609844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22329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 algn="just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𝐎𝐫𝐝𝐢𝐧𝐚𝐫𝐲</m:t>
                    </m:r>
                    <m:r>
                      <a:rPr lang="en-US" sz="32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𝐃𝐢𝐟𝐟𝐞𝐫𝐞𝐧𝐭𝐢𝐚𝐥</m:t>
                    </m:r>
                    <m:r>
                      <a:rPr lang="en-US" sz="32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𝐄𝐪𝐮𝐚𝐭𝐢𝐨𝐧𝐬</m:t>
                    </m:r>
                  </m:oMath>
                </a14:m>
                <a:r>
                  <a:rPr lang="en-US" sz="3200" b="1" dirty="0" smtClean="0"/>
                  <a:t>. 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Ordinary </a:t>
                </a:r>
                <a:r>
                  <a:rPr lang="en-US" sz="3200" b="1" dirty="0"/>
                  <a:t>differential equations </a:t>
                </a:r>
                <a:r>
                  <a:rPr lang="en-US" sz="3200" b="1" dirty="0" smtClean="0"/>
                  <a:t>are of </a:t>
                </a:r>
                <a:r>
                  <a:rPr lang="en-US" sz="3200" b="1" dirty="0"/>
                  <a:t>great significance in engineering practice.</a:t>
                </a:r>
                <a:endParaRPr lang="en-US" sz="3200" b="1" dirty="0"/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2232919"/>
              </a:xfrm>
              <a:prstGeom prst="rect">
                <a:avLst/>
              </a:prstGeom>
              <a:blipFill>
                <a:blip r:embed="rId2"/>
                <a:stretch>
                  <a:fillRect l="-1667" r="-1667" b="-81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0" y="2438400"/>
            <a:ext cx="9144000" cy="29715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200" b="1" dirty="0"/>
              <a:t>This is because many physical laws </a:t>
            </a:r>
            <a:r>
              <a:rPr lang="en-US" sz="3200" b="1" dirty="0" smtClean="0"/>
              <a:t>are couched </a:t>
            </a:r>
            <a:r>
              <a:rPr lang="en-US" sz="3200" b="1" dirty="0"/>
              <a:t>in terms of the rate of change of a quantity rather than the magnitude </a:t>
            </a:r>
            <a:endParaRPr lang="en-US" sz="3200" b="1" dirty="0" smtClean="0"/>
          </a:p>
          <a:p>
            <a:pPr algn="just">
              <a:lnSpc>
                <a:spcPct val="150000"/>
              </a:lnSpc>
            </a:pPr>
            <a:r>
              <a:rPr lang="en-US" sz="3200" b="1" dirty="0" smtClean="0"/>
              <a:t>of the </a:t>
            </a:r>
            <a:r>
              <a:rPr lang="en-US" sz="3200" b="1" dirty="0"/>
              <a:t>quantity itself.</a:t>
            </a:r>
            <a:endParaRPr lang="en-US" sz="32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7300" y="4558774"/>
            <a:ext cx="4076700" cy="230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195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9144000" cy="29715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200" b="1" dirty="0"/>
              <a:t>Examples range from population-forecasting models (rate of change of population) to the acceleration of a falling body (rate of change of velocity</a:t>
            </a:r>
            <a:r>
              <a:rPr lang="en-US" sz="3200" b="1" dirty="0" smtClean="0"/>
              <a:t>).</a:t>
            </a:r>
            <a:endParaRPr lang="en-US" sz="32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0" y="3276600"/>
            <a:ext cx="9144000" cy="3279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3200" b="1" dirty="0"/>
              <a:t>Two types of problems are </a:t>
            </a:r>
            <a:r>
              <a:rPr lang="en-US" sz="3200" b="1" dirty="0" smtClean="0"/>
              <a:t>considered: </a:t>
            </a:r>
          </a:p>
          <a:p>
            <a:pPr lvl="1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3200" b="1" dirty="0" smtClean="0"/>
              <a:t>initial</a:t>
            </a:r>
            <a:r>
              <a:rPr lang="en-US" sz="32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-</a:t>
            </a:r>
            <a:r>
              <a:rPr lang="en-US" sz="3200" b="1" dirty="0" smtClean="0"/>
              <a:t>value </a:t>
            </a:r>
            <a:r>
              <a:rPr lang="en-US" sz="3200" b="1" dirty="0"/>
              <a:t>and boundary</a:t>
            </a:r>
            <a:r>
              <a:rPr lang="en-US" sz="3200" b="1" dirty="0">
                <a:latin typeface="Cambria" panose="02040503050406030204" pitchFamily="18" charset="0"/>
                <a:ea typeface="Cambria" panose="02040503050406030204" pitchFamily="18" charset="0"/>
              </a:rPr>
              <a:t>-</a:t>
            </a:r>
            <a:r>
              <a:rPr lang="en-US" sz="3200" b="1" dirty="0"/>
              <a:t>value problems. </a:t>
            </a:r>
            <a:endParaRPr lang="en-US" sz="3200" b="1" dirty="0" smtClean="0"/>
          </a:p>
          <a:p>
            <a:pPr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3200" b="1" dirty="0" smtClean="0"/>
              <a:t>In addition</a:t>
            </a:r>
            <a:r>
              <a:rPr lang="en-US" sz="3200" b="1" dirty="0">
                <a:latin typeface="Cambria" panose="02040503050406030204" pitchFamily="18" charset="0"/>
                <a:ea typeface="Cambria" panose="02040503050406030204" pitchFamily="18" charset="0"/>
              </a:rPr>
              <a:t>,</a:t>
            </a:r>
            <a:r>
              <a:rPr lang="en-US" sz="3200" b="1" dirty="0"/>
              <a:t> the computation of eigenvalues is </a:t>
            </a:r>
            <a:r>
              <a:rPr lang="en-US" sz="3200" b="1" dirty="0" smtClean="0"/>
              <a:t>considered.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2369253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45243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 algn="just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𝐏𝐚𝐫𝐭𝐢𝐚𝐥</m:t>
                    </m:r>
                    <m:r>
                      <a:rPr lang="en-US" sz="32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𝐃𝐢𝐟𝐟𝐞𝐫𝐞𝐧𝐭𝐢𝐚𝐥</m:t>
                    </m:r>
                    <m:r>
                      <a:rPr lang="en-US" sz="32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𝐄𝐪𝐮𝐚𝐭𝐢𝐨𝐧𝐬</m:t>
                    </m:r>
                  </m:oMath>
                </a14:m>
                <a:r>
                  <a:rPr lang="en-US" sz="3200" b="1" dirty="0" smtClean="0"/>
                  <a:t>. 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Partial </a:t>
                </a:r>
                <a:r>
                  <a:rPr lang="en-US" sz="3200" b="1" dirty="0"/>
                  <a:t>differential equations are </a:t>
                </a:r>
                <a:r>
                  <a:rPr lang="en-US" sz="3200" b="1" dirty="0" smtClean="0"/>
                  <a:t>used to </a:t>
                </a:r>
                <a:r>
                  <a:rPr lang="en-US" sz="3200" b="1" dirty="0"/>
                  <a:t>characterize engineering systems where the behavior of a physical quantity </a:t>
                </a:r>
                <a:r>
                  <a:rPr lang="en-US" sz="3200" b="1" dirty="0" smtClean="0"/>
                  <a:t>is couched </a:t>
                </a:r>
                <a:r>
                  <a:rPr lang="en-US" sz="3200" b="1" dirty="0"/>
                  <a:t>in terms of its rate of change with respect to two or more </a:t>
                </a:r>
                <a:r>
                  <a:rPr lang="en-US" sz="3200" b="1" dirty="0" smtClean="0"/>
                  <a:t>independent variables</a:t>
                </a:r>
                <a:r>
                  <a:rPr lang="en-US" sz="3200" b="1" dirty="0"/>
                  <a:t>.</a:t>
                </a:r>
                <a:endParaRPr lang="en-US" sz="3200" b="1" dirty="0"/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4524315"/>
              </a:xfrm>
              <a:prstGeom prst="rect">
                <a:avLst/>
              </a:prstGeom>
              <a:blipFill>
                <a:blip r:embed="rId2"/>
                <a:stretch>
                  <a:fillRect l="-1667" r="-1667" b="-18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0200" y="4562475"/>
            <a:ext cx="3733800" cy="229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306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9144000" cy="26116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800" b="1" dirty="0"/>
              <a:t>Examples include the steady</a:t>
            </a:r>
            <a:r>
              <a:rPr lang="en-US" sz="2800" b="1" dirty="0">
                <a:latin typeface="Cambria" panose="02040503050406030204" pitchFamily="18" charset="0"/>
                <a:ea typeface="Cambria" panose="02040503050406030204" pitchFamily="18" charset="0"/>
              </a:rPr>
              <a:t>-</a:t>
            </a:r>
            <a:r>
              <a:rPr lang="en-US" sz="2800" b="1" dirty="0"/>
              <a:t>state distribution of temperature on a heated plate (two spatial dimensions) or the time</a:t>
            </a:r>
            <a:r>
              <a:rPr lang="en-US" sz="2800" b="1" dirty="0">
                <a:latin typeface="Cambria" panose="02040503050406030204" pitchFamily="18" charset="0"/>
                <a:ea typeface="Cambria" panose="02040503050406030204" pitchFamily="18" charset="0"/>
              </a:rPr>
              <a:t>-</a:t>
            </a:r>
            <a:r>
              <a:rPr lang="en-US" sz="2800" b="1" dirty="0"/>
              <a:t>variable temperature of a heated rod (time and one spatial dimension).</a:t>
            </a:r>
            <a:endParaRPr lang="en-US" sz="28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0" y="2887682"/>
            <a:ext cx="91440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800" b="1" dirty="0"/>
              <a:t>Two fundamentally different approaches are </a:t>
            </a:r>
            <a:r>
              <a:rPr lang="en-US" sz="2800" b="1" dirty="0" smtClean="0"/>
              <a:t>employed to </a:t>
            </a:r>
            <a:r>
              <a:rPr lang="en-US" sz="2800" b="1" dirty="0"/>
              <a:t>solve partial differential equations numerically: </a:t>
            </a:r>
            <a:endParaRPr lang="en-US" sz="2800" b="1" dirty="0" smtClean="0"/>
          </a:p>
          <a:p>
            <a:pPr lvl="1" algn="just">
              <a:lnSpc>
                <a:spcPct val="150000"/>
              </a:lnSpc>
            </a:pPr>
            <a:r>
              <a:rPr lang="en-US" sz="2800" b="1" dirty="0" smtClean="0"/>
              <a:t>finite</a:t>
            </a:r>
            <a:r>
              <a:rPr lang="en-US" sz="28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-</a:t>
            </a:r>
            <a:r>
              <a:rPr lang="en-US" sz="2800" b="1" dirty="0" smtClean="0"/>
              <a:t>difference </a:t>
            </a:r>
            <a:r>
              <a:rPr lang="en-US" sz="2800" b="1" dirty="0"/>
              <a:t>methods that approximate the solution in a </a:t>
            </a:r>
            <a:r>
              <a:rPr lang="en-US" sz="2800" b="1" dirty="0" smtClean="0"/>
              <a:t>pointwise fashion</a:t>
            </a:r>
            <a:r>
              <a:rPr lang="en-US" sz="28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;</a:t>
            </a:r>
          </a:p>
          <a:p>
            <a:pPr lvl="1" algn="just">
              <a:lnSpc>
                <a:spcPct val="150000"/>
              </a:lnSpc>
            </a:pPr>
            <a:r>
              <a:rPr lang="en-US" sz="2800" b="1" dirty="0"/>
              <a:t>finite</a:t>
            </a:r>
            <a:r>
              <a:rPr lang="en-US" sz="2800" b="1" dirty="0">
                <a:latin typeface="Cambria" panose="02040503050406030204" pitchFamily="18" charset="0"/>
                <a:ea typeface="Cambria" panose="02040503050406030204" pitchFamily="18" charset="0"/>
              </a:rPr>
              <a:t>-</a:t>
            </a:r>
            <a:r>
              <a:rPr lang="en-US" sz="2800" b="1" dirty="0"/>
              <a:t>element methods</a:t>
            </a:r>
            <a:r>
              <a:rPr lang="en-US" sz="2800" b="1" dirty="0">
                <a:latin typeface="Cambria" panose="02040503050406030204" pitchFamily="18" charset="0"/>
                <a:ea typeface="Cambria" panose="02040503050406030204" pitchFamily="18" charset="0"/>
              </a:rPr>
              <a:t>,</a:t>
            </a:r>
            <a:r>
              <a:rPr lang="en-US" sz="2800" b="1" dirty="0"/>
              <a:t> which use a piecewise approach</a:t>
            </a:r>
            <a:r>
              <a:rPr lang="en-US" sz="2800" b="1" dirty="0" smtClean="0"/>
              <a:t>.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008428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0" y="2286000"/>
            <a:ext cx="9144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48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Introduction: </a:t>
            </a:r>
          </a:p>
          <a:p>
            <a:pPr algn="ctr">
              <a:lnSpc>
                <a:spcPct val="150000"/>
              </a:lnSpc>
            </a:pPr>
            <a:r>
              <a:rPr lang="en-US" sz="48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Mathematical Modeling</a:t>
            </a:r>
            <a:endParaRPr lang="en-US" sz="48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78223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0" y="0"/>
                <a:ext cx="9144000" cy="29715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The primary objective of this section of the lecture is to introduce you to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𝐦𝐚𝐭𝐡𝐞𝐦𝐚𝐭𝐢𝐜𝐚𝐥</m:t>
                    </m:r>
                  </m:oMath>
                </a14:m>
                <a:r>
                  <a:rPr lang="en-US" sz="3200" b="1" dirty="0">
                    <a:solidFill>
                      <a:srgbClr val="00206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𝐦𝐨𝐝𝐞𝐥𝐢𝐧𝐠</m:t>
                    </m:r>
                  </m:oMath>
                </a14:m>
                <a:r>
                  <a:rPr lang="en-US" sz="3200" b="1" dirty="0"/>
                  <a:t> and its role in scientific and engineering problem solving</a:t>
                </a:r>
                <a:r>
                  <a:rPr lang="en-US" sz="3200" b="1" dirty="0" smtClean="0"/>
                  <a:t>.</a:t>
                </a:r>
                <a:endParaRPr lang="en-US" sz="3200" b="1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2971583"/>
              </a:xfrm>
              <a:prstGeom prst="rect">
                <a:avLst/>
              </a:prstGeom>
              <a:blipFill>
                <a:blip r:embed="rId2"/>
                <a:stretch>
                  <a:fillRect l="-1667" r="-1667" b="-59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0" y="3429000"/>
            <a:ext cx="9144000" cy="14942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200" b="1" dirty="0"/>
              <a:t>We will also illustrate how numerical methods figure in the process</a:t>
            </a:r>
            <a:r>
              <a:rPr lang="en-US" sz="3200" b="1" dirty="0" smtClean="0"/>
              <a:t>.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2677080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0" y="0"/>
                <a:ext cx="9144000" cy="3046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To help us better understand our world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 smtClean="0"/>
                  <a:t> we often describe a particular phenomenon mathematically (for instance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 smtClean="0"/>
                  <a:t> by means of a function or an equation).</a:t>
                </a:r>
                <a:endParaRPr lang="en-US" sz="3200" b="1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3046988"/>
              </a:xfrm>
              <a:prstGeom prst="rect">
                <a:avLst/>
              </a:prstGeom>
              <a:blipFill rotWithShape="0">
                <a:blip r:embed="rId2"/>
                <a:stretch>
                  <a:fillRect l="-1667" r="-1667" b="-32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/>
              <p:cNvSpPr txBox="1"/>
              <p:nvPr/>
            </p:nvSpPr>
            <p:spPr>
              <a:xfrm>
                <a:off x="0" y="3276600"/>
                <a:ext cx="9144000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Such a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𝐦𝐚𝐭𝐡𝐞𝐦𝐚𝐭𝐢𝐜𝐚𝐥</m:t>
                    </m:r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𝐦𝐨𝐝𝐞𝐥</m:t>
                    </m:r>
                  </m:oMath>
                </a14:m>
                <a:r>
                  <a:rPr lang="en-US" sz="3200" b="1" dirty="0" smtClean="0"/>
                  <a:t> is an idealization of the real</a:t>
                </a:r>
                <a:r>
                  <a:rPr lang="en-US" sz="3200" b="1" dirty="0" smtClean="0">
                    <a:latin typeface="Cambria" panose="02040503050406030204" pitchFamily="18" charset="0"/>
                    <a:ea typeface="Cambria" panose="02040503050406030204" pitchFamily="18" charset="0"/>
                  </a:rPr>
                  <a:t>-</a:t>
                </a:r>
                <a:r>
                  <a:rPr lang="en-US" sz="3200" b="1" dirty="0" smtClean="0"/>
                  <a:t>world phenomenon and never a completely accurate representation.</a:t>
                </a:r>
                <a:endParaRPr lang="en-US" sz="3200" b="1" dirty="0"/>
              </a:p>
            </p:txBody>
          </p:sp>
        </mc:Choice>
        <mc:Fallback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276600"/>
                <a:ext cx="9144000" cy="2308324"/>
              </a:xfrm>
              <a:prstGeom prst="rect">
                <a:avLst/>
              </a:prstGeom>
              <a:blipFill>
                <a:blip r:embed="rId3"/>
                <a:stretch>
                  <a:fillRect l="-1667" r="-1667" b="-44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2548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0" y="0"/>
                <a:ext cx="9144000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In modeling our world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 smtClean="0"/>
                  <a:t> we are often interested in predicting the value of a variable at some time in the future.</a:t>
                </a:r>
                <a:endParaRPr lang="en-US" sz="3200" b="1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2308324"/>
              </a:xfrm>
              <a:prstGeom prst="rect">
                <a:avLst/>
              </a:prstGeom>
              <a:blipFill rotWithShape="0">
                <a:blip r:embed="rId2"/>
                <a:stretch>
                  <a:fillRect l="-1667" r="-1667" b="-44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0" y="2362200"/>
                <a:ext cx="9144000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Perhaps</a:t>
                </a:r>
                <a:r>
                  <a:rPr lang="en-US" sz="3200" b="1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 smtClean="0"/>
                  <a:t> it is a population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 smtClean="0"/>
                  <a:t> a real estate value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 smtClean="0"/>
                  <a:t> or the number of people with a communicative disease.</a:t>
                </a:r>
                <a:endParaRPr lang="en-US" sz="3200" b="1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362200"/>
                <a:ext cx="9144000" cy="2308324"/>
              </a:xfrm>
              <a:prstGeom prst="rect">
                <a:avLst/>
              </a:prstGeom>
              <a:blipFill>
                <a:blip r:embed="rId3"/>
                <a:stretch>
                  <a:fillRect l="-1667" r="-1667" b="-44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/>
          <p:cNvSpPr txBox="1"/>
          <p:nvPr/>
        </p:nvSpPr>
        <p:spPr>
          <a:xfrm>
            <a:off x="0" y="4625081"/>
            <a:ext cx="9144000" cy="2232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200" b="1" dirty="0" smtClean="0"/>
              <a:t>Often a mathematical model can help us understand a behavior better or aid us in planning for the future.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1980534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0" y="0"/>
            <a:ext cx="9144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200" b="1" dirty="0" smtClean="0"/>
              <a:t>There </a:t>
            </a:r>
            <a:r>
              <a:rPr lang="en-US" sz="3200" b="1" dirty="0"/>
              <a:t>are many more such situations where analytical methods are unable to produce desirable results</a:t>
            </a:r>
            <a:r>
              <a:rPr lang="en-US" sz="3200" b="1" dirty="0" smtClean="0"/>
              <a:t>.</a:t>
            </a:r>
            <a:endParaRPr lang="en-US" sz="32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0" y="2286000"/>
            <a:ext cx="9144000" cy="2232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200" b="1" dirty="0"/>
              <a:t>Even if analytical solutions are available</a:t>
            </a:r>
            <a:r>
              <a:rPr lang="en-US" sz="32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,</a:t>
            </a:r>
            <a:r>
              <a:rPr lang="en-US" sz="3200" b="1" dirty="0"/>
              <a:t> these are not amenable to direct numerical interpretation</a:t>
            </a:r>
            <a:r>
              <a:rPr lang="en-US" sz="3200" b="1" dirty="0" smtClean="0"/>
              <a:t>.</a:t>
            </a:r>
            <a:endParaRPr lang="en-US" sz="32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4625081"/>
                <a:ext cx="9144000" cy="22329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The aim of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𝐧𝐮𝐦𝐞𝐫𝐢𝐜𝐚𝐥</m:t>
                    </m:r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𝐚𝐧𝐚𝐥𝐲𝐬𝐢𝐬</m:t>
                    </m:r>
                  </m:oMath>
                </a14:m>
                <a:r>
                  <a:rPr lang="en-US" sz="3200" b="1" dirty="0"/>
                  <a:t> is therefore</a:t>
                </a:r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to provide constructive methods for obtaining answers to such problems in a numerical form.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625081"/>
                <a:ext cx="9144000" cy="2232919"/>
              </a:xfrm>
              <a:prstGeom prst="rect">
                <a:avLst/>
              </a:prstGeom>
              <a:blipFill>
                <a:blip r:embed="rId2"/>
                <a:stretch>
                  <a:fillRect l="-1667" r="-1667" b="-81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22997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4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/>
              <p:cNvSpPr txBox="1"/>
              <p:nvPr/>
            </p:nvSpPr>
            <p:spPr>
              <a:xfrm>
                <a:off x="0" y="0"/>
                <a:ext cx="9144000" cy="24622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Most models simplify reality.</a:t>
                </a:r>
              </a:p>
              <a:p>
                <a:pPr algn="just">
                  <a:lnSpc>
                    <a:spcPct val="150000"/>
                  </a:lnSpc>
                  <a:spcBef>
                    <a:spcPts val="1200"/>
                  </a:spcBef>
                </a:pPr>
                <a:r>
                  <a:rPr lang="en-US" sz="3200" b="1" dirty="0" smtClean="0"/>
                  <a:t>Generally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 smtClean="0"/>
                  <a:t> models can only approximate real</a:t>
                </a:r>
                <a:r>
                  <a:rPr lang="en-US" sz="3200" b="1" dirty="0" smtClean="0">
                    <a:latin typeface="Cambria" panose="02040503050406030204" pitchFamily="18" charset="0"/>
                    <a:ea typeface="Cambria" panose="02040503050406030204" pitchFamily="18" charset="0"/>
                  </a:rPr>
                  <a:t>-</a:t>
                </a:r>
                <a:r>
                  <a:rPr lang="en-US" sz="3200" b="1" dirty="0" smtClean="0"/>
                  <a:t>world behavior.</a:t>
                </a:r>
                <a:endParaRPr lang="en-US" sz="3200" b="1" dirty="0"/>
              </a:p>
            </p:txBody>
          </p:sp>
        </mc:Choice>
        <mc:Fallback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2462213"/>
              </a:xfrm>
              <a:prstGeom prst="rect">
                <a:avLst/>
              </a:prstGeom>
              <a:blipFill>
                <a:blip r:embed="rId2"/>
                <a:stretch>
                  <a:fillRect l="-1667" r="-1667" b="-42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/>
              <p:cNvSpPr txBox="1"/>
              <p:nvPr/>
            </p:nvSpPr>
            <p:spPr>
              <a:xfrm>
                <a:off x="0" y="2514600"/>
                <a:ext cx="9144000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The initial approximation to modelling is gained </a:t>
                </a:r>
                <a:r>
                  <a:rPr lang="en-US" sz="3200" b="1" dirty="0"/>
                  <a:t>by empirical means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3200" b="1" dirty="0" smtClean="0"/>
                  <a:t> i.e. </a:t>
                </a:r>
                <a:r>
                  <a:rPr lang="en-US" sz="3200" b="1" dirty="0"/>
                  <a:t>by </a:t>
                </a:r>
                <a:r>
                  <a:rPr lang="en-US" sz="3200" b="1" dirty="0">
                    <a:solidFill>
                      <a:srgbClr val="002060"/>
                    </a:solidFill>
                  </a:rPr>
                  <a:t>observation</a:t>
                </a:r>
                <a:r>
                  <a:rPr lang="en-US" sz="3200" b="1" dirty="0">
                    <a:solidFill>
                      <a:srgbClr val="C00000"/>
                    </a:solidFill>
                  </a:rPr>
                  <a:t> </a:t>
                </a:r>
                <a:r>
                  <a:rPr lang="en-US" sz="3200" b="1" dirty="0"/>
                  <a:t>and </a:t>
                </a:r>
                <a:r>
                  <a:rPr lang="en-US" sz="3200" b="1" dirty="0">
                    <a:solidFill>
                      <a:srgbClr val="002060"/>
                    </a:solidFill>
                  </a:rPr>
                  <a:t>experiment</a:t>
                </a:r>
                <a:r>
                  <a:rPr lang="en-US" sz="3200" b="1" dirty="0" smtClean="0"/>
                  <a:t>.</a:t>
                </a:r>
                <a:endParaRPr lang="en-US" sz="3200" b="1" dirty="0"/>
              </a:p>
            </p:txBody>
          </p:sp>
        </mc:Choice>
        <mc:Fallback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514600"/>
                <a:ext cx="9144000" cy="2308324"/>
              </a:xfrm>
              <a:prstGeom prst="rect">
                <a:avLst/>
              </a:prstGeom>
              <a:blipFill>
                <a:blip r:embed="rId3"/>
                <a:stretch>
                  <a:fillRect l="-1667" r="-1667" b="-44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/>
          <p:cNvSpPr txBox="1"/>
          <p:nvPr/>
        </p:nvSpPr>
        <p:spPr>
          <a:xfrm>
            <a:off x="0" y="4876800"/>
            <a:ext cx="9144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200" b="1" dirty="0" smtClean="0"/>
              <a:t>However</a:t>
            </a:r>
            <a:r>
              <a:rPr lang="en-US" sz="3200" b="1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,</a:t>
            </a:r>
            <a:r>
              <a:rPr lang="en-US" sz="3200" b="1" dirty="0" smtClean="0"/>
              <a:t> </a:t>
            </a:r>
            <a:r>
              <a:rPr lang="en-US" sz="3200" b="1" dirty="0"/>
              <a:t>while such empirically derived information is essential</a:t>
            </a:r>
            <a:r>
              <a:rPr lang="en-US" sz="32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,</a:t>
            </a:r>
            <a:r>
              <a:rPr lang="en-US" sz="3200" b="1" dirty="0"/>
              <a:t> it is only half the story</a:t>
            </a:r>
            <a:r>
              <a:rPr lang="en-US" sz="3200" b="1" dirty="0" smtClean="0"/>
              <a:t>.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3069213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0" y="0"/>
            <a:ext cx="91440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200" b="1" dirty="0"/>
              <a:t>Over years and years of observation and experiment</a:t>
            </a:r>
            <a:r>
              <a:rPr lang="en-US" sz="32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,</a:t>
            </a:r>
            <a:r>
              <a:rPr lang="en-US" sz="3200" b="1" dirty="0"/>
              <a:t> scientists </a:t>
            </a:r>
            <a:r>
              <a:rPr lang="en-US" sz="3200" b="1" dirty="0" smtClean="0"/>
              <a:t>and engineers have </a:t>
            </a:r>
            <a:r>
              <a:rPr lang="en-US" sz="3200" b="1" dirty="0"/>
              <a:t>noticed that certain aspects of their empirical studies occur repeatedly</a:t>
            </a:r>
            <a:r>
              <a:rPr lang="en-US" sz="3200" b="1" dirty="0" smtClean="0"/>
              <a:t>.</a:t>
            </a:r>
            <a:endParaRPr lang="en-US" sz="32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0" y="3002340"/>
            <a:ext cx="9144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200" b="1" dirty="0" smtClean="0"/>
              <a:t>Such general behavior can then be expressed as fundamental laws.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3918348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7572" y="0"/>
            <a:ext cx="4136428" cy="68580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/>
              <p:cNvSpPr txBox="1"/>
              <p:nvPr/>
            </p:nvSpPr>
            <p:spPr>
              <a:xfrm>
                <a:off x="0" y="0"/>
                <a:ext cx="4876800" cy="64633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3200" b="1" dirty="0" smtClean="0"/>
                  <a:t>Thus</a:t>
                </a:r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most </a:t>
                </a:r>
                <a:r>
                  <a:rPr lang="en-US" sz="3200" b="1" dirty="0" smtClean="0"/>
                  <a:t>scientific and engineering problem solving employs </a:t>
                </a:r>
                <a:r>
                  <a:rPr lang="en-US" sz="3200" b="1" dirty="0"/>
                  <a:t>the two</a:t>
                </a:r>
                <a:r>
                  <a:rPr lang="en-US" sz="3200" b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-</a:t>
                </a:r>
                <a:r>
                  <a:rPr lang="en-US" sz="3200" b="1" dirty="0"/>
                  <a:t>pronged approach of empiricism and theoretical </a:t>
                </a:r>
                <a:r>
                  <a:rPr lang="en-US" sz="3200" b="1" dirty="0" smtClean="0"/>
                  <a:t>analysis</a:t>
                </a:r>
                <a:r>
                  <a:rPr lang="en-US" sz="3200" b="1" dirty="0" smtClean="0"/>
                  <a:t>.</a:t>
                </a:r>
                <a:endParaRPr lang="en-US" sz="3200" b="1" dirty="0" smtClean="0"/>
              </a:p>
              <a:p>
                <a:pPr>
                  <a:lnSpc>
                    <a:spcPct val="150000"/>
                  </a:lnSpc>
                </a:pPr>
                <a:endParaRPr lang="en-US" sz="2800" b="1" dirty="0" smtClean="0">
                  <a:solidFill>
                    <a:schemeClr val="accent4">
                      <a:lumMod val="50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2800" b="1" dirty="0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𝐅𝐢𝐠𝐮𝐫𝐞</m:t>
                    </m:r>
                    <m:r>
                      <a:rPr lang="en-US" sz="2800" b="1" dirty="0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1" i="0" dirty="0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𝟐</m:t>
                    </m:r>
                  </m:oMath>
                </a14:m>
                <a:r>
                  <a:rPr lang="en-US" sz="2800" b="1" dirty="0">
                    <a:solidFill>
                      <a:schemeClr val="accent5">
                        <a:lumMod val="50000"/>
                      </a:schemeClr>
                    </a:solidFill>
                  </a:rPr>
                  <a:t>. </a:t>
                </a:r>
                <a:r>
                  <a:rPr lang="en-US" sz="2800" b="1" dirty="0">
                    <a:solidFill>
                      <a:schemeClr val="accent5">
                        <a:lumMod val="50000"/>
                      </a:schemeClr>
                    </a:solidFill>
                  </a:rPr>
                  <a:t>The engineering </a:t>
                </a:r>
                <a:r>
                  <a:rPr lang="en-US" sz="2800" b="1" dirty="0" smtClean="0">
                    <a:solidFill>
                      <a:schemeClr val="accent5">
                        <a:lumMod val="50000"/>
                      </a:schemeClr>
                    </a:solidFill>
                  </a:rPr>
                  <a:t>problem</a:t>
                </a:r>
                <a:r>
                  <a:rPr lang="en-US" sz="2800" b="1" dirty="0" smtClean="0">
                    <a:solidFill>
                      <a:schemeClr val="accent5">
                        <a:lumMod val="50000"/>
                      </a:schemeClr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-</a:t>
                </a:r>
                <a:r>
                  <a:rPr lang="en-US" sz="2800" b="1" dirty="0" smtClean="0">
                    <a:solidFill>
                      <a:schemeClr val="accent5">
                        <a:lumMod val="50000"/>
                      </a:schemeClr>
                    </a:solidFill>
                  </a:rPr>
                  <a:t>solving process</a:t>
                </a:r>
                <a:r>
                  <a:rPr lang="en-US" sz="2800" b="1" dirty="0">
                    <a:solidFill>
                      <a:schemeClr val="accent5">
                        <a:lumMod val="50000"/>
                      </a:schemeClr>
                    </a:solidFill>
                  </a:rPr>
                  <a:t>.</a:t>
                </a:r>
                <a:endParaRPr lang="en-US" sz="2800" b="1" dirty="0"/>
              </a:p>
            </p:txBody>
          </p:sp>
        </mc:Choice>
        <mc:Fallback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4876800" cy="6463308"/>
              </a:xfrm>
              <a:prstGeom prst="rect">
                <a:avLst/>
              </a:prstGeom>
              <a:blipFill>
                <a:blip r:embed="rId3"/>
                <a:stretch>
                  <a:fillRect l="-3125" r="-3875" b="-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09647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2133600"/>
            <a:ext cx="9144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48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Introduction:</a:t>
            </a:r>
          </a:p>
          <a:p>
            <a:pPr algn="ctr">
              <a:lnSpc>
                <a:spcPct val="150000"/>
              </a:lnSpc>
            </a:pPr>
            <a:r>
              <a:rPr lang="en-US" sz="48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 Simple Mathematical Model</a:t>
            </a:r>
            <a:endParaRPr lang="en-US" sz="48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50577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/>
              <p:cNvSpPr txBox="1"/>
              <p:nvPr/>
            </p:nvSpPr>
            <p:spPr>
              <a:xfrm>
                <a:off x="0" y="0"/>
                <a:ext cx="9144000" cy="3539430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𝐃𝐞𝐟𝐢𝐧𝐢𝐭𝐢𝐨𝐧</m:t>
                      </m:r>
                    </m:oMath>
                  </m:oMathPara>
                </a14:m>
                <a:endParaRPr lang="en-US" sz="3200" b="1" dirty="0" smtClean="0">
                  <a:solidFill>
                    <a:srgbClr val="00B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A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𝐦𝐚𝐭𝐡𝐞𝐦𝐚𝐭𝐢𝐜𝐚𝐥</m:t>
                    </m:r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𝐦𝐨𝐝𝐞𝐥</m:t>
                    </m:r>
                  </m:oMath>
                </a14:m>
                <a:r>
                  <a:rPr lang="en-US" sz="3200" b="1" dirty="0"/>
                  <a:t> can be broadly defined as a formulation or equation that </a:t>
                </a:r>
                <a:r>
                  <a:rPr lang="en-US" sz="3200" b="1" dirty="0" smtClean="0"/>
                  <a:t>expresses the </a:t>
                </a:r>
                <a:r>
                  <a:rPr lang="en-US" sz="3200" b="1" dirty="0"/>
                  <a:t>essential features of a </a:t>
                </a:r>
                <a:r>
                  <a:rPr lang="en-US" sz="3200" b="1" dirty="0" smtClean="0"/>
                  <a:t>system </a:t>
                </a:r>
                <a:r>
                  <a:rPr lang="en-US" sz="3200" b="1" dirty="0"/>
                  <a:t>or process in mathematical terms.</a:t>
                </a:r>
              </a:p>
            </p:txBody>
          </p:sp>
        </mc:Choice>
        <mc:Fallback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353943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0" y="3937099"/>
                <a:ext cx="9144000" cy="26161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  <a:spcAft>
                    <a:spcPts val="1200"/>
                  </a:spcAft>
                </a:pPr>
                <a:r>
                  <a:rPr lang="en-US" sz="3200" b="1" dirty="0" smtClean="0"/>
                  <a:t>In </a:t>
                </a:r>
                <a:r>
                  <a:rPr lang="en-US" sz="3200" b="1" dirty="0"/>
                  <a:t>a very </a:t>
                </a:r>
                <a:r>
                  <a:rPr lang="en-US" sz="3200" b="1" dirty="0" smtClean="0"/>
                  <a:t>general sense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it can be represented as a functional relationship of the </a:t>
                </a:r>
                <a:r>
                  <a:rPr lang="en-US" sz="3200" b="1" dirty="0" smtClean="0"/>
                  <a:t>form</a:t>
                </a:r>
              </a:p>
              <a:p>
                <a:pPr algn="just">
                  <a:lnSpc>
                    <a:spcPct val="150000"/>
                  </a:lnSpc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32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</m:oMath>
                  </m:oMathPara>
                </a14:m>
                <a:endParaRPr lang="en-US" sz="3200" b="1" dirty="0" smtClean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937099"/>
                <a:ext cx="9144000" cy="2616101"/>
              </a:xfrm>
              <a:prstGeom prst="rect">
                <a:avLst/>
              </a:prstGeom>
              <a:blipFill>
                <a:blip r:embed="rId3"/>
                <a:stretch>
                  <a:fillRect l="-1667" r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5638800"/>
            <a:ext cx="7620000" cy="82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834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/>
              <p:cNvSpPr txBox="1"/>
              <p:nvPr/>
            </p:nvSpPr>
            <p:spPr>
              <a:xfrm>
                <a:off x="0" y="0"/>
                <a:ext cx="9144000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3200" b="1" dirty="0" smtClean="0"/>
                  <a:t>the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𝐝𝐞𝐩𝐞𝐧𝐝𝐞𝐧𝐭</m:t>
                    </m:r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𝐯𝐚𝐫𝐢𝐚𝐛𝐥𝐞</m:t>
                    </m:r>
                  </m:oMath>
                </a14:m>
                <a:r>
                  <a:rPr lang="en-US" sz="3200" b="1" dirty="0"/>
                  <a:t> is a characteristic that usually reflects the behavior or </a:t>
                </a:r>
                <a:r>
                  <a:rPr lang="en-US" sz="3200" b="1" dirty="0" smtClean="0"/>
                  <a:t>state of </a:t>
                </a:r>
                <a:r>
                  <a:rPr lang="en-US" sz="3200" b="1" dirty="0"/>
                  <a:t>the system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endParaRPr lang="en-US" sz="3200" b="1" dirty="0"/>
              </a:p>
            </p:txBody>
          </p:sp>
        </mc:Choice>
        <mc:Fallback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2308324"/>
              </a:xfrm>
              <a:prstGeom prst="rect">
                <a:avLst/>
              </a:prstGeom>
              <a:blipFill>
                <a:blip r:embed="rId2"/>
                <a:stretch>
                  <a:fillRect l="-1533" r="-1667" b="-44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/>
              <p:cNvSpPr txBox="1"/>
              <p:nvPr/>
            </p:nvSpPr>
            <p:spPr>
              <a:xfrm>
                <a:off x="0" y="2209800"/>
                <a:ext cx="9144000" cy="14927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3200" b="1" dirty="0" smtClean="0"/>
                  <a:t>the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𝐢𝐧𝐝𝐞𝐩𝐞𝐧𝐝𝐞𝐧𝐭</m:t>
                    </m:r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  </m:t>
                    </m:r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𝐯𝐚𝐫𝐢𝐚𝐛𝐥𝐞𝐬</m:t>
                    </m:r>
                  </m:oMath>
                </a14:m>
                <a:r>
                  <a:rPr lang="en-US" sz="3200" b="1" dirty="0"/>
                  <a:t> are usually dimensions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such as time and </a:t>
                </a:r>
                <a:r>
                  <a:rPr lang="en-US" sz="3200" b="1" dirty="0" smtClean="0"/>
                  <a:t>space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endParaRPr lang="en-US" sz="3200" b="1" dirty="0"/>
              </a:p>
            </p:txBody>
          </p:sp>
        </mc:Choice>
        <mc:Fallback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209800"/>
                <a:ext cx="9144000" cy="1492781"/>
              </a:xfrm>
              <a:prstGeom prst="rect">
                <a:avLst/>
              </a:prstGeom>
              <a:blipFill>
                <a:blip r:embed="rId3"/>
                <a:stretch>
                  <a:fillRect l="-1533" r="-1667" b="-127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/>
              <p:cNvSpPr txBox="1"/>
              <p:nvPr/>
            </p:nvSpPr>
            <p:spPr>
              <a:xfrm>
                <a:off x="0" y="3810000"/>
                <a:ext cx="9144000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3200" b="1" dirty="0"/>
                  <a:t>the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𝐩𝐚𝐫𝐚𝐦𝐞𝐭𝐞𝐫𝐬</m:t>
                    </m:r>
                  </m:oMath>
                </a14:m>
                <a:r>
                  <a:rPr lang="en-US" sz="3200" b="1" dirty="0"/>
                  <a:t> are reflective of </a:t>
                </a:r>
                <a:r>
                  <a:rPr lang="en-US" sz="3200" b="1" dirty="0" smtClean="0"/>
                  <a:t>the system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’</m:t>
                    </m:r>
                  </m:oMath>
                </a14:m>
                <a:r>
                  <a:rPr lang="en-US" sz="3200" b="1" dirty="0" smtClean="0"/>
                  <a:t>s </a:t>
                </a:r>
                <a:r>
                  <a:rPr lang="en-US" sz="3200" b="1" dirty="0"/>
                  <a:t>properties or composition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endParaRPr lang="en-US" sz="3200" b="1" dirty="0"/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810000"/>
                <a:ext cx="9144000" cy="1569660"/>
              </a:xfrm>
              <a:prstGeom prst="rect">
                <a:avLst/>
              </a:prstGeom>
              <a:blipFill>
                <a:blip r:embed="rId4"/>
                <a:stretch>
                  <a:fillRect l="-1533" r="-1667" b="-73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/>
              <p:cNvSpPr txBox="1"/>
              <p:nvPr/>
            </p:nvSpPr>
            <p:spPr>
              <a:xfrm>
                <a:off x="0" y="5363745"/>
                <a:ext cx="9144000" cy="14942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3200" b="1" dirty="0"/>
                  <a:t>the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𝐟𝐨𝐫𝐜𝐢𝐧𝐠</m:t>
                    </m:r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𝐟𝐮𝐧𝐜𝐭𝐢𝐨𝐧𝐬</m:t>
                    </m:r>
                  </m:oMath>
                </a14:m>
                <a:r>
                  <a:rPr lang="en-US" sz="3200" b="1" dirty="0"/>
                  <a:t> are external influences </a:t>
                </a:r>
                <a:r>
                  <a:rPr lang="en-US" sz="3200" b="1" dirty="0" smtClean="0"/>
                  <a:t>acting upon </a:t>
                </a:r>
                <a:r>
                  <a:rPr lang="en-US" sz="3200" b="1" dirty="0"/>
                  <a:t>the system.</a:t>
                </a:r>
              </a:p>
            </p:txBody>
          </p:sp>
        </mc:Choice>
        <mc:Fallback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363745"/>
                <a:ext cx="9144000" cy="1494255"/>
              </a:xfrm>
              <a:prstGeom prst="rect">
                <a:avLst/>
              </a:prstGeom>
              <a:blipFill>
                <a:blip r:embed="rId5"/>
                <a:stretch>
                  <a:fillRect l="-1533" r="-1667" b="-126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70443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7" grpId="0"/>
      <p:bldP spid="8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0" y="0"/>
                <a:ext cx="9144000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The actual mathematical expression of Eq.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</m:oMath>
                </a14:m>
                <a:r>
                  <a:rPr lang="en-US" sz="3200" b="1" dirty="0" smtClean="0"/>
                  <a:t> can range from an algebraic relationship to large sets of differential and integral equations.</a:t>
                </a:r>
                <a:endParaRPr lang="en-US" sz="3200" b="1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2308324"/>
              </a:xfrm>
              <a:prstGeom prst="rect">
                <a:avLst/>
              </a:prstGeom>
              <a:blipFill>
                <a:blip r:embed="rId2"/>
                <a:stretch>
                  <a:fillRect l="-1667" r="-1667" b="-44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/>
              <p:cNvSpPr txBox="1"/>
              <p:nvPr/>
            </p:nvSpPr>
            <p:spPr>
              <a:xfrm>
                <a:off x="0" y="2579906"/>
                <a:ext cx="9144000" cy="42780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𝐈𝐥𝐥𝐮𝐬𝐭𝐫𝐚𝐭𝐢𝐯𝐞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𝐄𝐱𝐚𝐦𝐩𝐥𝐞</m:t>
                    </m:r>
                  </m:oMath>
                </a14:m>
                <a:r>
                  <a:rPr lang="en-US" sz="3200" b="1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.</a:t>
                </a:r>
                <a:endParaRPr lang="en-US" sz="32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On </a:t>
                </a:r>
                <a:r>
                  <a:rPr lang="en-US" sz="3200" b="1" dirty="0"/>
                  <a:t>the basis </a:t>
                </a:r>
                <a:r>
                  <a:rPr lang="en-US" sz="3200" b="1" dirty="0" smtClean="0"/>
                  <a:t>of his observations</a:t>
                </a:r>
                <a:r>
                  <a:rPr lang="en-US" sz="3200" b="1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 smtClean="0"/>
                  <a:t> Isaac Newton </a:t>
                </a:r>
                <a:r>
                  <a:rPr lang="en-US" sz="3200" b="1" dirty="0"/>
                  <a:t>formulated his second law of </a:t>
                </a:r>
                <a:r>
                  <a:rPr lang="en-US" sz="3200" b="1" dirty="0" smtClean="0"/>
                  <a:t>motion</a:t>
                </a:r>
                <a:r>
                  <a:rPr lang="en-US" sz="3200" b="1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 smtClean="0"/>
                  <a:t> </a:t>
                </a:r>
                <a:r>
                  <a:rPr lang="en-US" sz="3200" b="1" dirty="0"/>
                  <a:t>which states that the </a:t>
                </a:r>
                <a:r>
                  <a:rPr lang="en-US" sz="3200" b="1" dirty="0" smtClean="0"/>
                  <a:t>time rate </a:t>
                </a:r>
                <a:r>
                  <a:rPr lang="en-US" sz="3200" b="1" dirty="0"/>
                  <a:t>of change of momentum of a body is equal to the resultant force acting on it.</a:t>
                </a:r>
              </a:p>
            </p:txBody>
          </p:sp>
        </mc:Choice>
        <mc:Fallback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579906"/>
                <a:ext cx="9144000" cy="4278094"/>
              </a:xfrm>
              <a:prstGeom prst="rect">
                <a:avLst/>
              </a:prstGeom>
              <a:blipFill>
                <a:blip r:embed="rId3"/>
                <a:stretch>
                  <a:fillRect l="-1667" t="-1994" r="-1667" b="-19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83793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/>
              <p:cNvSpPr txBox="1"/>
              <p:nvPr/>
            </p:nvSpPr>
            <p:spPr>
              <a:xfrm>
                <a:off x="0" y="0"/>
                <a:ext cx="9144000" cy="23815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The mathematical expression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or model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of the second law is the well</a:t>
                </a:r>
                <a:r>
                  <a:rPr lang="en-US" sz="3200" b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-</a:t>
                </a:r>
                <a:r>
                  <a:rPr lang="en-US" sz="3200" b="1" dirty="0"/>
                  <a:t>known </a:t>
                </a:r>
                <a:r>
                  <a:rPr lang="en-US" sz="3200" b="1" dirty="0" smtClean="0"/>
                  <a:t>equation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				</a:t>
                </a:r>
                <a:r>
                  <a:rPr lang="en-US" sz="3200" b="1" dirty="0" smtClean="0">
                    <a:solidFill>
                      <a:srgbClr val="002060"/>
                    </a:solidFill>
                  </a:rPr>
                  <a:t>  </a:t>
                </a:r>
                <a14:m>
                  <m:oMath xmlns:m="http://schemas.openxmlformats.org/officeDocument/2006/math">
                    <m:r>
                      <a:rPr lang="en-US" sz="36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𝐅</m:t>
                    </m:r>
                    <m:r>
                      <a:rPr lang="en-US" sz="36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6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𝐦</m:t>
                    </m:r>
                    <m:r>
                      <a:rPr lang="en-US" sz="36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36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𝐚</m:t>
                    </m:r>
                  </m:oMath>
                </a14:m>
                <a:r>
                  <a:rPr lang="en-US" sz="3200" b="1" dirty="0" smtClean="0"/>
                  <a:t>			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b="1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</m:d>
                  </m:oMath>
                </a14:m>
                <a:endParaRPr lang="en-US" sz="3200" b="1" dirty="0"/>
              </a:p>
            </p:txBody>
          </p:sp>
        </mc:Choice>
        <mc:Fallback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2381549"/>
              </a:xfrm>
              <a:prstGeom prst="rect">
                <a:avLst/>
              </a:prstGeom>
              <a:blipFill>
                <a:blip r:embed="rId2"/>
                <a:stretch>
                  <a:fillRect l="-1667" r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0" y="2505478"/>
                <a:ext cx="9144000" cy="38191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Here </a:t>
                </a:r>
              </a:p>
              <a:p>
                <a:pPr marL="457200" indent="-45720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𝐅</m:t>
                    </m:r>
                  </m:oMath>
                </a14:m>
                <a:r>
                  <a:rPr lang="en-US" sz="3200" b="1" dirty="0"/>
                  <a:t> </a:t>
                </a:r>
                <a:r>
                  <a:rPr lang="en-US" sz="3200" b="1" dirty="0" smtClean="0"/>
                  <a:t>the </a:t>
                </a:r>
                <a:r>
                  <a:rPr lang="en-US" sz="3200" b="1" dirty="0"/>
                  <a:t>net force acting on the body (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𝐍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or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𝐤𝐠</m:t>
                    </m:r>
                    <m:r>
                      <a:rPr lang="en-US" sz="32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𝐦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/</m:t>
                    </m:r>
                    <m:sSup>
                      <m:sSupPr>
                        <m:ctrlPr>
                          <a:rPr lang="en-US" sz="3200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1" i="0" dirty="0" smtClean="0">
                            <a:latin typeface="Cambria Math" panose="02040503050406030204" pitchFamily="18" charset="0"/>
                          </a:rPr>
                          <m:t>𝐬</m:t>
                        </m:r>
                      </m:e>
                      <m:sup>
                        <m:r>
                          <a:rPr lang="en-US" sz="3200" b="1" i="1" dirty="0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sz="3200" b="1" dirty="0" smtClean="0"/>
                  <a:t>)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endParaRPr lang="en-US" sz="3200" b="1" dirty="0" smtClean="0"/>
              </a:p>
              <a:p>
                <a:pPr marL="457200" indent="-45720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𝐦</m:t>
                    </m:r>
                  </m:oMath>
                </a14:m>
                <a:r>
                  <a:rPr lang="en-US" sz="3200" b="1" dirty="0" smtClean="0"/>
                  <a:t> the </a:t>
                </a:r>
                <a:r>
                  <a:rPr lang="en-US" sz="3200" b="1" dirty="0"/>
                  <a:t>mass of the object (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𝐤𝐠</m:t>
                    </m:r>
                  </m:oMath>
                </a14:m>
                <a:r>
                  <a:rPr lang="en-US" sz="3200" b="1" dirty="0" smtClean="0"/>
                  <a:t>)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endParaRPr lang="en-US" sz="3200" b="1" dirty="0" smtClean="0"/>
              </a:p>
              <a:p>
                <a:pPr marL="457200" indent="-45720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𝐚</m:t>
                    </m:r>
                  </m:oMath>
                </a14:m>
                <a:r>
                  <a:rPr lang="en-US" sz="3200" b="1" dirty="0" smtClean="0"/>
                  <a:t> its </a:t>
                </a:r>
                <a:r>
                  <a:rPr lang="en-US" sz="3200" b="1" dirty="0"/>
                  <a:t>acceleration (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𝐦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/</m:t>
                    </m:r>
                    <m:sSup>
                      <m:sSupPr>
                        <m:ctrlPr>
                          <a:rPr lang="en-US" sz="3200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1" i="0" dirty="0" smtClean="0">
                            <a:latin typeface="Cambria Math" panose="02040503050406030204" pitchFamily="18" charset="0"/>
                          </a:rPr>
                          <m:t>𝐬</m:t>
                        </m:r>
                      </m:e>
                      <m:sup>
                        <m:r>
                          <a:rPr lang="en-US" sz="3200" b="1" i="1" dirty="0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sz="3200" b="1" dirty="0"/>
                  <a:t>).</a:t>
                </a: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505478"/>
                <a:ext cx="9144000" cy="3819122"/>
              </a:xfrm>
              <a:prstGeom prst="rect">
                <a:avLst/>
              </a:prstGeom>
              <a:blipFill>
                <a:blip r:embed="rId3"/>
                <a:stretch>
                  <a:fillRect l="-1667" b="-22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10517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/>
              <p:cNvSpPr txBox="1"/>
              <p:nvPr/>
            </p:nvSpPr>
            <p:spPr>
              <a:xfrm>
                <a:off x="0" y="0"/>
                <a:ext cx="9144000" cy="31032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The second law can be recast in the format of Eq.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</m:oMath>
                </a14:m>
                <a:r>
                  <a:rPr lang="en-US" sz="3200" b="1" dirty="0" smtClean="0"/>
                  <a:t> </a:t>
                </a:r>
                <a:r>
                  <a:rPr lang="en-US" sz="3200" b="1" dirty="0"/>
                  <a:t>by merely dividing both </a:t>
                </a:r>
                <a:r>
                  <a:rPr lang="en-US" sz="3200" b="1" dirty="0" smtClean="0"/>
                  <a:t>sides by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𝐦</m:t>
                    </m:r>
                  </m:oMath>
                </a14:m>
                <a:r>
                  <a:rPr lang="en-US" sz="3200" b="1" dirty="0"/>
                  <a:t> to </a:t>
                </a:r>
                <a:r>
                  <a:rPr lang="en-US" sz="3200" b="1" dirty="0" smtClean="0"/>
                  <a:t>give</a:t>
                </a:r>
              </a:p>
              <a:p>
                <a:pPr algn="just"/>
                <a:r>
                  <a:rPr lang="en-US" sz="3200" b="1" dirty="0" smtClean="0"/>
                  <a:t>				   </a:t>
                </a:r>
                <a14:m>
                  <m:oMath xmlns:m="http://schemas.openxmlformats.org/officeDocument/2006/math">
                    <m:r>
                      <a:rPr lang="en-US" sz="36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𝐚</m:t>
                    </m:r>
                    <m:r>
                      <a:rPr lang="en-US" sz="36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6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𝐅</m:t>
                        </m:r>
                      </m:num>
                      <m:den>
                        <m:r>
                          <a:rPr lang="en-US" sz="36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𝐦</m:t>
                        </m:r>
                      </m:den>
                    </m:f>
                  </m:oMath>
                </a14:m>
                <a:r>
                  <a:rPr lang="en-US" sz="3200" b="1" dirty="0" smtClean="0">
                    <a:solidFill>
                      <a:srgbClr val="002060"/>
                    </a:solidFill>
                  </a:rPr>
                  <a:t>	</a:t>
                </a:r>
                <a:r>
                  <a:rPr lang="en-US" sz="3200" b="1" dirty="0" smtClean="0"/>
                  <a:t>			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b="1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e>
                    </m:d>
                  </m:oMath>
                </a14:m>
                <a:endParaRPr lang="en-US" sz="3200" b="1" dirty="0"/>
              </a:p>
            </p:txBody>
          </p:sp>
        </mc:Choice>
        <mc:Fallback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3103285"/>
              </a:xfrm>
              <a:prstGeom prst="rect">
                <a:avLst/>
              </a:prstGeom>
              <a:blipFill>
                <a:blip r:embed="rId2"/>
                <a:stretch>
                  <a:fillRect l="-1667" r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/>
              <p:cNvSpPr txBox="1"/>
              <p:nvPr/>
            </p:nvSpPr>
            <p:spPr>
              <a:xfrm>
                <a:off x="0" y="3072348"/>
                <a:ext cx="9144000" cy="37856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𝐚</m:t>
                    </m:r>
                  </m:oMath>
                </a14:m>
                <a:r>
                  <a:rPr lang="en-US" sz="3200" b="1" dirty="0"/>
                  <a:t> </a:t>
                </a:r>
                <a:r>
                  <a:rPr lang="en-US" sz="3200" b="1" dirty="0" smtClean="0"/>
                  <a:t>is the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𝐝𝐞𝐩𝐞𝐧𝐝𝐞𝐧𝐭</m:t>
                    </m:r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𝐯𝐚𝐫𝐢𝐚𝐛𝐥𝐞</m:t>
                    </m:r>
                  </m:oMath>
                </a14:m>
                <a:r>
                  <a:rPr lang="en-US" sz="3200" b="1" dirty="0">
                    <a:solidFill>
                      <a:srgbClr val="002060"/>
                    </a:solidFill>
                  </a:rPr>
                  <a:t> </a:t>
                </a:r>
                <a:r>
                  <a:rPr lang="en-US" sz="3200" b="1" dirty="0"/>
                  <a:t>reflecting the system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’</m:t>
                    </m:r>
                  </m:oMath>
                </a14:m>
                <a:r>
                  <a:rPr lang="en-US" sz="3200" b="1" dirty="0"/>
                  <a:t>s </a:t>
                </a:r>
                <a:r>
                  <a:rPr lang="en-US" sz="3200" b="1" dirty="0" smtClean="0"/>
                  <a:t>behavior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endParaRPr lang="en-US" sz="3200" b="1" dirty="0" smtClean="0"/>
              </a:p>
              <a:p>
                <a:pPr marL="457200" indent="-45720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𝐅</m:t>
                    </m:r>
                  </m:oMath>
                </a14:m>
                <a:r>
                  <a:rPr lang="en-US" sz="3200" b="1" dirty="0" smtClean="0"/>
                  <a:t> </a:t>
                </a:r>
                <a:r>
                  <a:rPr lang="en-US" sz="3200" b="1" dirty="0" smtClean="0"/>
                  <a:t>is the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𝐟𝐨𝐫𝐜𝐢𝐧𝐠</m:t>
                    </m:r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𝐟𝐮𝐧𝐜𝐭𝐢𝐨𝐧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endParaRPr lang="en-US" sz="3200" b="1" dirty="0" smtClean="0"/>
              </a:p>
              <a:p>
                <a:pPr marL="457200" indent="-45720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𝐦</m:t>
                    </m:r>
                  </m:oMath>
                </a14:m>
                <a:r>
                  <a:rPr lang="en-US" sz="3200" b="1" dirty="0" smtClean="0"/>
                  <a:t> </a:t>
                </a:r>
                <a:r>
                  <a:rPr lang="en-US" sz="3200" b="1" dirty="0" smtClean="0"/>
                  <a:t>is a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𝐩𝐚𝐫𝐚𝐦𝐞𝐭𝐞𝐫</m:t>
                    </m:r>
                  </m:oMath>
                </a14:m>
                <a:r>
                  <a:rPr lang="en-US" sz="3200" b="1" dirty="0"/>
                  <a:t> representing a property of the system.</a:t>
                </a:r>
              </a:p>
            </p:txBody>
          </p:sp>
        </mc:Choice>
        <mc:Fallback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072348"/>
                <a:ext cx="9144000" cy="3785652"/>
              </a:xfrm>
              <a:prstGeom prst="rect">
                <a:avLst/>
              </a:prstGeom>
              <a:blipFill>
                <a:blip r:embed="rId3"/>
                <a:stretch>
                  <a:fillRect r="-1667" b="-24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70570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0" y="0"/>
            <a:ext cx="9144000" cy="29715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200" b="1" dirty="0"/>
              <a:t>Note that for this </a:t>
            </a:r>
            <a:r>
              <a:rPr lang="en-US" sz="3200" b="1" dirty="0" smtClean="0"/>
              <a:t>simple case </a:t>
            </a:r>
            <a:r>
              <a:rPr lang="en-US" sz="3200" b="1" dirty="0"/>
              <a:t>there is no independent variable because we are not yet predicting how </a:t>
            </a:r>
            <a:r>
              <a:rPr lang="en-US" sz="3200" b="1" dirty="0" smtClean="0"/>
              <a:t>acceleration varies </a:t>
            </a:r>
            <a:r>
              <a:rPr lang="en-US" sz="3200" b="1" dirty="0"/>
              <a:t>in time or space.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0" y="3559076"/>
                <a:ext cx="9144000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Equation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e>
                    </m:d>
                  </m:oMath>
                </a14:m>
                <a:r>
                  <a:rPr lang="en-US" sz="3200" b="1" dirty="0">
                    <a:solidFill>
                      <a:schemeClr val="tx1"/>
                    </a:solidFill>
                  </a:rPr>
                  <a:t> </a:t>
                </a:r>
                <a:r>
                  <a:rPr lang="en-US" sz="3200" b="1" dirty="0"/>
                  <a:t>has several characteristics that are typical of mathematical models </a:t>
                </a:r>
                <a:r>
                  <a:rPr lang="en-US" sz="3200" b="1" dirty="0" smtClean="0"/>
                  <a:t>of the </a:t>
                </a:r>
                <a:r>
                  <a:rPr lang="en-US" sz="3200" b="1" dirty="0"/>
                  <a:t>physical </a:t>
                </a:r>
                <a:r>
                  <a:rPr lang="en-US" sz="3200" b="1" dirty="0" smtClean="0"/>
                  <a:t>world (which are summarized below).</a:t>
                </a:r>
                <a:endParaRPr lang="en-US" sz="3200" b="1" dirty="0"/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559076"/>
                <a:ext cx="9144000" cy="2308324"/>
              </a:xfrm>
              <a:prstGeom prst="rect">
                <a:avLst/>
              </a:prstGeom>
              <a:blipFill>
                <a:blip r:embed="rId2"/>
                <a:stretch>
                  <a:fillRect l="-1667" r="-1667" b="-44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15102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0" y="0"/>
            <a:ext cx="9144000" cy="371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200" b="1" dirty="0" smtClean="0"/>
              <a:t>With </a:t>
            </a:r>
            <a:r>
              <a:rPr lang="en-US" sz="3200" b="1" dirty="0"/>
              <a:t>the advent of high speed computers and increasing demand for numerical solution to various problems</a:t>
            </a:r>
            <a:r>
              <a:rPr lang="en-US" sz="32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,</a:t>
            </a:r>
            <a:r>
              <a:rPr lang="en-US" sz="3200" b="1" dirty="0"/>
              <a:t> numerical techniques have become </a:t>
            </a:r>
            <a:r>
              <a:rPr lang="en-US" sz="3200" b="1" dirty="0" smtClean="0"/>
              <a:t>indispensable </a:t>
            </a:r>
            <a:r>
              <a:rPr lang="en-US" sz="3200" b="1" dirty="0"/>
              <a:t>tools in the hands of engineers and </a:t>
            </a:r>
            <a:r>
              <a:rPr lang="en-US" sz="3200" b="1" dirty="0" smtClean="0"/>
              <a:t>scientists.</a:t>
            </a:r>
            <a:endParaRPr lang="en-US" sz="32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0" y="3811012"/>
            <a:ext cx="91440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200" b="1" dirty="0" smtClean="0"/>
              <a:t>The widespread availability of computers (especially personal computers) has had a significant influence on the actual scientific and engineering problem</a:t>
            </a:r>
            <a:r>
              <a:rPr lang="en-US" sz="32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-</a:t>
            </a:r>
            <a:r>
              <a:rPr lang="en-US" sz="3200" b="1" dirty="0" smtClean="0"/>
              <a:t>solving process.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1595460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0" y="0"/>
            <a:ext cx="9144000" cy="14942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just">
              <a:lnSpc>
                <a:spcPct val="150000"/>
              </a:lnSpc>
              <a:buFont typeface="+mj-lt"/>
              <a:buAutoNum type="arabicPeriod"/>
            </a:pPr>
            <a:r>
              <a:rPr lang="en-US" sz="3200" b="1" dirty="0"/>
              <a:t>It describes a natural process or system in mathematical terms.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1981200"/>
            <a:ext cx="9144000" cy="371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just">
              <a:lnSpc>
                <a:spcPct val="150000"/>
              </a:lnSpc>
              <a:buFont typeface="+mj-lt"/>
              <a:buAutoNum type="arabicPeriod" startAt="2"/>
            </a:pPr>
            <a:r>
              <a:rPr lang="en-US" sz="3200" b="1" dirty="0"/>
              <a:t>It represents an idealization and simplification of reality. </a:t>
            </a:r>
            <a:endParaRPr lang="en-US" sz="3200" b="1" dirty="0" smtClean="0"/>
          </a:p>
          <a:p>
            <a:pPr lvl="1" algn="just">
              <a:lnSpc>
                <a:spcPct val="150000"/>
              </a:lnSpc>
            </a:pPr>
            <a:r>
              <a:rPr lang="en-US" sz="3200" b="1" dirty="0" smtClean="0"/>
              <a:t>(i.e. </a:t>
            </a:r>
            <a:r>
              <a:rPr lang="en-US" sz="3200" b="1" dirty="0"/>
              <a:t>the model </a:t>
            </a:r>
            <a:r>
              <a:rPr lang="en-US" sz="3200" b="1" dirty="0" smtClean="0"/>
              <a:t>ignores negligible </a:t>
            </a:r>
            <a:r>
              <a:rPr lang="en-US" sz="3200" b="1" dirty="0"/>
              <a:t>details of the natural process and focuses on its essential </a:t>
            </a:r>
            <a:r>
              <a:rPr lang="en-US" sz="3200" b="1" dirty="0" smtClean="0"/>
              <a:t>manifestations)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511303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0" y="0"/>
                <a:ext cx="9144000" cy="45243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𝐄𝐱𝐚𝐦𝐩𝐥𝐞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𝐨𝐟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𝐭𝐡𝐞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𝟐𝐧𝐝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𝐜𝐡𝐚𝐫𝐚𝐜𝐭𝐞𝐫𝐢𝐬𝐭𝐢𝐜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b="1" dirty="0" smtClean="0">
                  <a:solidFill>
                    <a:srgbClr val="00B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T</a:t>
                </a:r>
                <a:r>
                  <a:rPr lang="en-US" sz="3200" b="1" dirty="0" smtClean="0"/>
                  <a:t>he </a:t>
                </a:r>
                <a:r>
                  <a:rPr lang="en-US" sz="3200" b="1" dirty="0"/>
                  <a:t>second law does not include the effects of relativity that are of minimal </a:t>
                </a:r>
                <a:r>
                  <a:rPr lang="en-US" sz="3200" b="1" dirty="0" smtClean="0"/>
                  <a:t>importance when </a:t>
                </a:r>
                <a:r>
                  <a:rPr lang="en-US" sz="3200" b="1" dirty="0"/>
                  <a:t>applied to objects and forces that interact on or about the </a:t>
                </a:r>
                <a:r>
                  <a:rPr lang="en-US" sz="3200" b="1" dirty="0" smtClean="0"/>
                  <a:t>earth</a:t>
                </a:r>
                <a:r>
                  <a:rPr lang="en-US" sz="3200" b="1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’</a:t>
                </a:r>
                <a:r>
                  <a:rPr lang="en-US" sz="3200" b="1" dirty="0" smtClean="0"/>
                  <a:t>s surface at </a:t>
                </a:r>
                <a:r>
                  <a:rPr lang="en-US" sz="3200" b="1" dirty="0"/>
                  <a:t>velocities and on scales visible to humans.</a:t>
                </a: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4524315"/>
              </a:xfrm>
              <a:prstGeom prst="rect">
                <a:avLst/>
              </a:prstGeom>
              <a:blipFill>
                <a:blip r:embed="rId2"/>
                <a:stretch>
                  <a:fillRect l="-1667" r="-1667" b="-18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29551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0" y="0"/>
            <a:ext cx="9144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just">
              <a:lnSpc>
                <a:spcPct val="150000"/>
              </a:lnSpc>
              <a:buFont typeface="+mj-lt"/>
              <a:buAutoNum type="arabicPeriod" startAt="3"/>
            </a:pPr>
            <a:r>
              <a:rPr lang="en-US" sz="3200" b="1" dirty="0" smtClean="0"/>
              <a:t>It </a:t>
            </a:r>
            <a:r>
              <a:rPr lang="en-US" sz="3200" b="1" dirty="0"/>
              <a:t>yields reproducible results and</a:t>
            </a:r>
            <a:r>
              <a:rPr lang="en-US" sz="32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,</a:t>
            </a:r>
            <a:r>
              <a:rPr lang="en-US" sz="3200" b="1" dirty="0"/>
              <a:t> consequently</a:t>
            </a:r>
            <a:r>
              <a:rPr lang="en-US" sz="32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,</a:t>
            </a:r>
            <a:r>
              <a:rPr lang="en-US" sz="3200" b="1" dirty="0"/>
              <a:t> can be used for </a:t>
            </a:r>
            <a:r>
              <a:rPr lang="en-US" sz="3200" b="1" dirty="0" smtClean="0"/>
              <a:t>predictive purposes</a:t>
            </a:r>
            <a:r>
              <a:rPr lang="en-US" sz="3200" b="1" dirty="0"/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0" y="2667000"/>
                <a:ext cx="9144000" cy="3046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𝐄𝐱𝐚𝐦𝐩𝐥𝐞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𝐨𝐟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𝐭𝐡𝐞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𝟑𝐫𝐝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𝐜𝐡𝐚𝐫𝐚𝐜𝐭𝐞𝐫𝐢𝐬𝐭𝐢𝐜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b="1" dirty="0" smtClean="0">
                  <a:solidFill>
                    <a:srgbClr val="00B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If </a:t>
                </a:r>
                <a:r>
                  <a:rPr lang="en-US" sz="3200" b="1" dirty="0"/>
                  <a:t>the force on an object and the mass of </a:t>
                </a:r>
                <a:r>
                  <a:rPr lang="en-US" sz="3200" b="1" dirty="0" smtClean="0"/>
                  <a:t>the </a:t>
                </a:r>
                <a:r>
                  <a:rPr lang="en-US" sz="3200" b="1" dirty="0"/>
                  <a:t>object are </a:t>
                </a:r>
                <a:r>
                  <a:rPr lang="en-US" sz="3200" b="1" dirty="0" smtClean="0"/>
                  <a:t>known</a:t>
                </a:r>
                <a:r>
                  <a:rPr lang="en-US" sz="3200" b="1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 smtClean="0"/>
                  <a:t> Eq</a:t>
                </a:r>
                <a:r>
                  <a:rPr lang="en-US" sz="3200" b="1" dirty="0"/>
                  <a:t>.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e>
                    </m:d>
                  </m:oMath>
                </a14:m>
                <a:r>
                  <a:rPr lang="en-US" sz="3200" b="1" dirty="0">
                    <a:solidFill>
                      <a:schemeClr val="tx1"/>
                    </a:solidFill>
                  </a:rPr>
                  <a:t> </a:t>
                </a:r>
                <a:r>
                  <a:rPr lang="en-US" sz="3200" b="1" dirty="0"/>
                  <a:t>can be used to compute acceleration.</a:t>
                </a: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667000"/>
                <a:ext cx="9144000" cy="3046988"/>
              </a:xfrm>
              <a:prstGeom prst="rect">
                <a:avLst/>
              </a:prstGeom>
              <a:blipFill>
                <a:blip r:embed="rId2"/>
                <a:stretch>
                  <a:fillRect l="-1667" r="-1667" b="-32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98910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0" y="0"/>
                <a:ext cx="9144000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Because of its simple algebraic form</a:t>
                </a:r>
                <a:r>
                  <a:rPr lang="en-US" sz="3200" b="1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 smtClean="0"/>
                  <a:t> </a:t>
                </a:r>
                <a:r>
                  <a:rPr lang="en-US" sz="3200" b="1" dirty="0"/>
                  <a:t>the solution of Eq.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</m:d>
                  </m:oMath>
                </a14:m>
                <a:r>
                  <a:rPr lang="en-US" sz="3200" b="1" dirty="0">
                    <a:solidFill>
                      <a:schemeClr val="tx1"/>
                    </a:solidFill>
                  </a:rPr>
                  <a:t> </a:t>
                </a:r>
                <a:r>
                  <a:rPr lang="en-US" sz="3200" b="1" dirty="0"/>
                  <a:t>can be obtained easily.</a:t>
                </a: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1569660"/>
              </a:xfrm>
              <a:prstGeom prst="rect">
                <a:avLst/>
              </a:prstGeom>
              <a:blipFill>
                <a:blip r:embed="rId2"/>
                <a:stretch>
                  <a:fillRect l="-1667" r="-1667" b="-73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0" y="2028885"/>
            <a:ext cx="91440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200" b="1" dirty="0"/>
              <a:t>However</a:t>
            </a:r>
            <a:r>
              <a:rPr lang="en-US" sz="32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,</a:t>
            </a:r>
            <a:r>
              <a:rPr lang="en-US" sz="3200" b="1" dirty="0"/>
              <a:t> other mathematical models of physical phenomena may be much more </a:t>
            </a:r>
            <a:r>
              <a:rPr lang="en-US" sz="3200" b="1" dirty="0" smtClean="0"/>
              <a:t>complex</a:t>
            </a:r>
            <a:r>
              <a:rPr lang="en-US" sz="3200" b="1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,</a:t>
            </a:r>
            <a:r>
              <a:rPr lang="en-US" sz="3200" b="1" dirty="0" smtClean="0"/>
              <a:t> and </a:t>
            </a:r>
            <a:r>
              <a:rPr lang="en-US" sz="3200" b="1" dirty="0"/>
              <a:t>either cannot be solved exactly or require more sophisticated mathematical </a:t>
            </a:r>
            <a:r>
              <a:rPr lang="en-US" sz="3200" b="1" dirty="0" smtClean="0"/>
              <a:t>techniques than </a:t>
            </a:r>
            <a:r>
              <a:rPr lang="en-US" sz="3200" b="1" dirty="0"/>
              <a:t>simple algebra for their solution.</a:t>
            </a:r>
          </a:p>
        </p:txBody>
      </p:sp>
    </p:spTree>
    <p:extLst>
      <p:ext uri="{BB962C8B-B14F-4D97-AF65-F5344CB8AC3E}">
        <p14:creationId xmlns:p14="http://schemas.microsoft.com/office/powerpoint/2010/main" val="561716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/>
              <p:cNvSpPr txBox="1"/>
              <p:nvPr/>
            </p:nvSpPr>
            <p:spPr>
              <a:xfrm>
                <a:off x="0" y="0"/>
                <a:ext cx="9144000" cy="3046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To illustrate a more complex model of this kind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endParaRPr lang="en-US" sz="3200" b="1" dirty="0"/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Newton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’</m:t>
                    </m:r>
                  </m:oMath>
                </a14:m>
                <a:r>
                  <a:rPr lang="en-US" sz="3200" b="1" dirty="0"/>
                  <a:t>s second law can be used to determine the terminal velocity of a free</a:t>
                </a:r>
                <a:r>
                  <a:rPr lang="en-US" sz="3200" b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-</a:t>
                </a:r>
                <a:r>
                  <a:rPr lang="en-US" sz="3200" b="1" dirty="0"/>
                  <a:t>falling </a:t>
                </a:r>
                <a:r>
                  <a:rPr lang="en-US" sz="3200" b="1" dirty="0" smtClean="0"/>
                  <a:t>body near </a:t>
                </a:r>
                <a:r>
                  <a:rPr lang="en-US" sz="3200" b="1" dirty="0"/>
                  <a:t>the earth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’</m:t>
                    </m:r>
                  </m:oMath>
                </a14:m>
                <a:r>
                  <a:rPr lang="en-US" sz="3200" b="1" dirty="0"/>
                  <a:t>s surface.</a:t>
                </a:r>
              </a:p>
            </p:txBody>
          </p:sp>
        </mc:Choice>
        <mc:Fallback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3046988"/>
              </a:xfrm>
              <a:prstGeom prst="rect">
                <a:avLst/>
              </a:prstGeom>
              <a:blipFill>
                <a:blip r:embed="rId2"/>
                <a:stretch>
                  <a:fillRect l="-1667" r="-1667" b="-32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/>
              <p:cNvSpPr txBox="1"/>
              <p:nvPr/>
            </p:nvSpPr>
            <p:spPr>
              <a:xfrm>
                <a:off x="0" y="3257014"/>
                <a:ext cx="6553200" cy="36009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𝐄𝐱𝐚𝐦𝐩𝐥𝐞</m:t>
                      </m:r>
                    </m:oMath>
                  </m:oMathPara>
                </a14:m>
                <a:endParaRPr lang="en-US" sz="3200" b="1" dirty="0" smtClean="0">
                  <a:solidFill>
                    <a:srgbClr val="00B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Our falling body will be a </a:t>
                </a:r>
                <a:r>
                  <a:rPr lang="en-US" sz="3200" b="1" dirty="0" smtClean="0"/>
                  <a:t>parachutist.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2800" b="1" dirty="0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𝐅𝐢𝐠𝐮𝐫𝐞</m:t>
                    </m:r>
                    <m:r>
                      <a:rPr lang="en-US" sz="2800" b="1" dirty="0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1" dirty="0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𝟐</m:t>
                    </m:r>
                  </m:oMath>
                </a14:m>
                <a:r>
                  <a:rPr lang="en-US" sz="2800" b="1" dirty="0">
                    <a:solidFill>
                      <a:schemeClr val="accent5">
                        <a:lumMod val="50000"/>
                      </a:schemeClr>
                    </a:solidFill>
                  </a:rPr>
                  <a:t>. </a:t>
                </a:r>
                <a:r>
                  <a:rPr lang="en-US" sz="2800" b="1" dirty="0">
                    <a:solidFill>
                      <a:schemeClr val="accent5">
                        <a:lumMod val="50000"/>
                      </a:schemeClr>
                    </a:solidFill>
                  </a:rPr>
                  <a:t>Schematic diagram of </a:t>
                </a:r>
                <a:r>
                  <a:rPr lang="en-US" sz="2800" b="1" dirty="0" smtClean="0">
                    <a:solidFill>
                      <a:schemeClr val="accent5">
                        <a:lumMod val="50000"/>
                      </a:schemeClr>
                    </a:solidFill>
                  </a:rPr>
                  <a:t>the forces </a:t>
                </a:r>
                <a:r>
                  <a:rPr lang="en-US" sz="2800" b="1" dirty="0">
                    <a:solidFill>
                      <a:schemeClr val="accent5">
                        <a:lumMod val="50000"/>
                      </a:schemeClr>
                    </a:solidFill>
                  </a:rPr>
                  <a:t>acting on a </a:t>
                </a:r>
                <a:r>
                  <a:rPr lang="en-US" sz="2800" b="1" dirty="0" smtClean="0">
                    <a:solidFill>
                      <a:schemeClr val="accent5">
                        <a:lumMod val="50000"/>
                      </a:schemeClr>
                    </a:solidFill>
                  </a:rPr>
                  <a:t>falling parachutist.</a:t>
                </a:r>
                <a:endParaRPr lang="en-US" sz="2800" b="1" dirty="0"/>
              </a:p>
            </p:txBody>
          </p:sp>
        </mc:Choice>
        <mc:Fallback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257014"/>
                <a:ext cx="6553200" cy="3600986"/>
              </a:xfrm>
              <a:prstGeom prst="rect">
                <a:avLst/>
              </a:prstGeom>
              <a:blipFill>
                <a:blip r:embed="rId3"/>
                <a:stretch>
                  <a:fillRect l="-2326" r="-2326" b="-18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0616" y="2362199"/>
            <a:ext cx="2563383" cy="4503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03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/>
              <p:cNvSpPr txBox="1"/>
              <p:nvPr/>
            </p:nvSpPr>
            <p:spPr>
              <a:xfrm>
                <a:off x="0" y="0"/>
                <a:ext cx="9144000" cy="44807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𝐄𝐱𝐚𝐦𝐩𝐥𝐞</m:t>
                    </m:r>
                  </m:oMath>
                </a14:m>
                <a:r>
                  <a:rPr lang="en-US" sz="3200" b="1" dirty="0" smtClean="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. </a:t>
                </a:r>
                <a14:m>
                  <m:oMath xmlns:m="http://schemas.openxmlformats.org/officeDocument/2006/math">
                    <m:r>
                      <a:rPr lang="en-US" sz="3200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𝐜𝐨𝐧𝐭𝐢𝐧𝐮𝐞𝐝</m:t>
                    </m:r>
                    <m:r>
                      <a:rPr lang="en-US" sz="3200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3200" b="1" dirty="0" smtClean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 algn="just">
                  <a:lnSpc>
                    <a:spcPct val="150000"/>
                  </a:lnSpc>
                  <a:spcAft>
                    <a:spcPts val="1200"/>
                  </a:spcAft>
                </a:pPr>
                <a:r>
                  <a:rPr lang="en-US" sz="3200" b="1" dirty="0"/>
                  <a:t>A model for </a:t>
                </a:r>
                <a:r>
                  <a:rPr lang="en-US" sz="3200" b="1" dirty="0" smtClean="0"/>
                  <a:t>this case </a:t>
                </a:r>
                <a:r>
                  <a:rPr lang="en-US" sz="3200" b="1" dirty="0"/>
                  <a:t>can be derived by expressing the acceleration as the time rate of change of the </a:t>
                </a:r>
                <a:r>
                  <a:rPr lang="en-US" sz="3200" b="1" dirty="0" smtClean="0"/>
                  <a:t>velocity (</a:t>
                </a:r>
                <a14:m>
                  <m:oMath xmlns:m="http://schemas.openxmlformats.org/officeDocument/2006/math">
                    <m:r>
                      <a:rPr lang="en-US" sz="3200" b="1" i="0" noProof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𝐝</m:t>
                    </m:r>
                    <m:r>
                      <a:rPr lang="en-US" sz="3200" b="1" i="1" noProof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𝒗</m:t>
                    </m:r>
                    <m:r>
                      <a:rPr lang="en-US" sz="3200" b="1" i="1" noProof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3200" b="1" i="0" noProof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𝐝</m:t>
                    </m:r>
                    <m:r>
                      <a:rPr lang="en-US" sz="3200" b="1" i="1" noProof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𝒕</m:t>
                    </m:r>
                  </m:oMath>
                </a14:m>
                <a:r>
                  <a:rPr lang="en-US" sz="3200" b="1" dirty="0"/>
                  <a:t>) and substituting it into Eq.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e>
                    </m:d>
                  </m:oMath>
                </a14:m>
                <a:r>
                  <a:rPr lang="en-US" sz="3200" b="1" dirty="0">
                    <a:solidFill>
                      <a:schemeClr val="tx1"/>
                    </a:solidFill>
                  </a:rPr>
                  <a:t> </a:t>
                </a:r>
                <a:r>
                  <a:rPr lang="en-US" sz="3200" b="1" dirty="0"/>
                  <a:t>to </a:t>
                </a:r>
                <a:r>
                  <a:rPr lang="en-US" sz="3200" b="1" dirty="0" smtClean="0"/>
                  <a:t>yield</a:t>
                </a:r>
              </a:p>
              <a:p>
                <a:pPr algn="just"/>
                <a:r>
                  <a:rPr lang="en-US" sz="3200" b="1" dirty="0" smtClean="0"/>
                  <a:t>				  </a:t>
                </a:r>
                <a14:m>
                  <m:oMath xmlns:m="http://schemas.openxmlformats.org/officeDocument/2006/math">
                    <m:r>
                      <a:rPr lang="en-US" sz="36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𝐝</m:t>
                    </m:r>
                    <m:r>
                      <a:rPr lang="en-US" sz="36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𝒗</m:t>
                    </m:r>
                    <m:r>
                      <a:rPr lang="en-US" sz="36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36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𝐝</m:t>
                    </m:r>
                    <m:r>
                      <a:rPr lang="en-US" sz="36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US" sz="36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6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𝑭</m:t>
                    </m:r>
                    <m:r>
                      <a:rPr lang="en-US" sz="36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36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𝒎</m:t>
                    </m:r>
                  </m:oMath>
                </a14:m>
                <a:r>
                  <a:rPr lang="en-US" sz="3200" b="1" dirty="0" smtClean="0"/>
                  <a:t>		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b="1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𝟒</m:t>
                        </m:r>
                      </m:e>
                    </m:d>
                  </m:oMath>
                </a14:m>
                <a:endParaRPr lang="en-US" sz="3200" b="1" dirty="0"/>
              </a:p>
            </p:txBody>
          </p:sp>
        </mc:Choice>
        <mc:Fallback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4480778"/>
              </a:xfrm>
              <a:prstGeom prst="rect">
                <a:avLst/>
              </a:prstGeom>
              <a:blipFill>
                <a:blip r:embed="rId2"/>
                <a:stretch>
                  <a:fillRect l="-1667" r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/>
              <p:cNvSpPr txBox="1"/>
              <p:nvPr/>
            </p:nvSpPr>
            <p:spPr>
              <a:xfrm>
                <a:off x="0" y="4800600"/>
                <a:ext cx="91440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Here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r>
                  <a:rPr lang="en-US" sz="3200" b="1" dirty="0"/>
                  <a:t> is velocity (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𝐦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𝐬</m:t>
                    </m:r>
                  </m:oMath>
                </a14:m>
                <a:r>
                  <a:rPr lang="en-US" sz="3200" b="1" dirty="0"/>
                  <a:t>) and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𝒕</m:t>
                    </m:r>
                  </m:oMath>
                </a14:m>
                <a:r>
                  <a:rPr lang="en-US" sz="3200" b="1" dirty="0"/>
                  <a:t> is time (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𝐬</m:t>
                    </m:r>
                  </m:oMath>
                </a14:m>
                <a:r>
                  <a:rPr lang="en-US" sz="3200" b="1" dirty="0"/>
                  <a:t>).</a:t>
                </a:r>
              </a:p>
            </p:txBody>
          </p:sp>
        </mc:Choice>
        <mc:Fallback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800600"/>
                <a:ext cx="9144000" cy="830997"/>
              </a:xfrm>
              <a:prstGeom prst="rect">
                <a:avLst/>
              </a:prstGeom>
              <a:blipFill>
                <a:blip r:embed="rId3"/>
                <a:stretch>
                  <a:fillRect l="-1667" b="-139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79747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/>
              <p:cNvSpPr txBox="1"/>
              <p:nvPr/>
            </p:nvSpPr>
            <p:spPr>
              <a:xfrm>
                <a:off x="0" y="0"/>
                <a:ext cx="9144000" cy="3046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𝐄𝐱𝐚𝐦𝐩𝐥𝐞</m:t>
                    </m:r>
                  </m:oMath>
                </a14:m>
                <a:r>
                  <a:rPr lang="en-US" sz="32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. </a:t>
                </a:r>
                <a14:m>
                  <m:oMath xmlns:m="http://schemas.openxmlformats.org/officeDocument/2006/math">
                    <m:r>
                      <a:rPr lang="en-US" sz="32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𝐜𝐨𝐧𝐭𝐢𝐧𝐮𝐞𝐝</m:t>
                    </m:r>
                    <m:r>
                      <a:rPr lang="en-US" sz="32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3200" b="1" dirty="0">
                  <a:solidFill>
                    <a:srgbClr val="00B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According to Eq.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𝟒</m:t>
                        </m:r>
                      </m:e>
                    </m:d>
                    <m:r>
                      <a:rPr lang="en-US" sz="3200" b="1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>
                    <a:solidFill>
                      <a:schemeClr val="tx1"/>
                    </a:solidFill>
                  </a:rPr>
                  <a:t> </a:t>
                </a:r>
                <a:r>
                  <a:rPr lang="en-US" sz="3200" b="1" dirty="0" smtClean="0"/>
                  <a:t>the </a:t>
                </a:r>
                <a:r>
                  <a:rPr lang="en-US" sz="3200" b="1" dirty="0"/>
                  <a:t>mass multiplied by the rate of </a:t>
                </a:r>
                <a:r>
                  <a:rPr lang="en-US" sz="3200" b="1" dirty="0" smtClean="0"/>
                  <a:t>change of </a:t>
                </a:r>
                <a:r>
                  <a:rPr lang="en-US" sz="3200" b="1" dirty="0"/>
                  <a:t>the velocity is equal to the net force acting on the body.</a:t>
                </a:r>
              </a:p>
            </p:txBody>
          </p:sp>
        </mc:Choice>
        <mc:Fallback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3046988"/>
              </a:xfrm>
              <a:prstGeom prst="rect">
                <a:avLst/>
              </a:prstGeom>
              <a:blipFill>
                <a:blip r:embed="rId2"/>
                <a:stretch>
                  <a:fillRect l="-1667" r="-1667" b="-32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0" y="3072348"/>
                <a:ext cx="9144000" cy="37856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 algn="just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en-US" sz="3200" b="1" dirty="0"/>
                  <a:t>If the net force is positive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</a:t>
                </a:r>
                <a:r>
                  <a:rPr lang="en-US" sz="3200" b="1" dirty="0" smtClean="0"/>
                  <a:t>the object </a:t>
                </a:r>
                <a:r>
                  <a:rPr lang="en-US" sz="3200" b="1" dirty="0"/>
                  <a:t>will accelerate</a:t>
                </a:r>
                <a:r>
                  <a:rPr lang="en-US" sz="3200" b="1" dirty="0" smtClean="0"/>
                  <a:t>.</a:t>
                </a:r>
              </a:p>
              <a:p>
                <a:pPr marL="457200" indent="-457200" algn="just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en-US" sz="3200" b="1" dirty="0"/>
                  <a:t>If it is negative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the object will decelerate</a:t>
                </a:r>
                <a:r>
                  <a:rPr lang="en-US" sz="3200" b="1" dirty="0" smtClean="0"/>
                  <a:t>.</a:t>
                </a:r>
              </a:p>
              <a:p>
                <a:pPr marL="457200" indent="-457200" algn="just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en-US" sz="3200" b="1" dirty="0"/>
                  <a:t>If </a:t>
                </a:r>
                <a:r>
                  <a:rPr lang="en-US" sz="3200" b="1" dirty="0" smtClean="0"/>
                  <a:t>it is </a:t>
                </a:r>
                <a:r>
                  <a:rPr lang="en-US" sz="3200" b="1" dirty="0"/>
                  <a:t>zero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</a:t>
                </a:r>
                <a:r>
                  <a:rPr lang="en-US" sz="3200" b="1" dirty="0" smtClean="0"/>
                  <a:t>the object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’</m:t>
                    </m:r>
                  </m:oMath>
                </a14:m>
                <a:r>
                  <a:rPr lang="en-US" sz="3200" b="1" dirty="0" smtClean="0"/>
                  <a:t>s </a:t>
                </a:r>
                <a:r>
                  <a:rPr lang="en-US" sz="3200" b="1" dirty="0"/>
                  <a:t>velocity will remain at a constant level.</a:t>
                </a: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072348"/>
                <a:ext cx="9144000" cy="3785652"/>
              </a:xfrm>
              <a:prstGeom prst="rect">
                <a:avLst/>
              </a:prstGeom>
              <a:blipFill>
                <a:blip r:embed="rId3"/>
                <a:stretch>
                  <a:fillRect l="-1467" r="-1667" b="-24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93540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/>
              <p:cNvSpPr txBox="1"/>
              <p:nvPr/>
            </p:nvSpPr>
            <p:spPr>
              <a:xfrm>
                <a:off x="0" y="0"/>
                <a:ext cx="9144000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𝐄𝐱𝐚𝐦𝐩𝐥𝐞</m:t>
                    </m:r>
                  </m:oMath>
                </a14:m>
                <a:r>
                  <a:rPr lang="en-US" sz="32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. </a:t>
                </a:r>
                <a14:m>
                  <m:oMath xmlns:m="http://schemas.openxmlformats.org/officeDocument/2006/math">
                    <m:r>
                      <a:rPr lang="en-US" sz="32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𝐜𝐨𝐧𝐭𝐢𝐧𝐮𝐞𝐝</m:t>
                    </m:r>
                    <m:r>
                      <a:rPr lang="en-US" sz="32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3200" b="1" dirty="0">
                  <a:solidFill>
                    <a:srgbClr val="00B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Next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we </a:t>
                </a:r>
                <a:r>
                  <a:rPr lang="en-US" sz="3200" b="1" dirty="0" smtClean="0"/>
                  <a:t>will try to </a:t>
                </a:r>
                <a:r>
                  <a:rPr lang="en-US" sz="3200" b="1" dirty="0"/>
                  <a:t>express the net force in terms of measurable variables and parameters.</a:t>
                </a:r>
              </a:p>
            </p:txBody>
          </p:sp>
        </mc:Choice>
        <mc:Fallback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2308324"/>
              </a:xfrm>
              <a:prstGeom prst="rect">
                <a:avLst/>
              </a:prstGeom>
              <a:blipFill>
                <a:blip r:embed="rId2"/>
                <a:stretch>
                  <a:fillRect l="-1667" r="-1667" b="-44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/>
              <p:cNvSpPr txBox="1"/>
              <p:nvPr/>
            </p:nvSpPr>
            <p:spPr>
              <a:xfrm>
                <a:off x="0" y="2615148"/>
                <a:ext cx="9144000" cy="37856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For a body falling within the vicinity of the earth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 smtClean="0"/>
                  <a:t> </a:t>
                </a:r>
                <a:r>
                  <a:rPr lang="en-US" sz="3200" b="1" dirty="0"/>
                  <a:t>the net force is composed of </a:t>
                </a:r>
                <a:r>
                  <a:rPr lang="en-US" sz="3200" b="1" dirty="0" smtClean="0"/>
                  <a:t>two opposing </a:t>
                </a:r>
                <a:r>
                  <a:rPr lang="en-US" sz="3200" b="1" dirty="0"/>
                  <a:t>forces: </a:t>
                </a:r>
                <a:endParaRPr lang="en-US" sz="3200" b="1" dirty="0" smtClean="0"/>
              </a:p>
              <a:p>
                <a:pPr marL="457200" indent="-45720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3200" b="1" dirty="0" smtClean="0"/>
                  <a:t>the </a:t>
                </a:r>
                <a:r>
                  <a:rPr lang="en-US" sz="3200" b="1" dirty="0"/>
                  <a:t>downward pull of gravity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𝑭</m:t>
                        </m:r>
                      </m:e>
                      <m:sub>
                        <m:r>
                          <a:rPr lang="en-US" sz="3200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𝑫</m:t>
                        </m:r>
                      </m:sub>
                    </m:sSub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endParaRPr lang="en-US" sz="3200" b="1" dirty="0" smtClean="0"/>
              </a:p>
              <a:p>
                <a:pPr marL="457200" indent="-45720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3200" b="1" dirty="0" smtClean="0"/>
                  <a:t>the </a:t>
                </a:r>
                <a:r>
                  <a:rPr lang="en-US" sz="3200" b="1" dirty="0"/>
                  <a:t>upward force of air resistance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𝑭</m:t>
                        </m:r>
                      </m:e>
                      <m:sub>
                        <m:r>
                          <a:rPr lang="en-US" sz="3200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𝑼</m:t>
                        </m:r>
                      </m:sub>
                    </m:sSub>
                  </m:oMath>
                </a14:m>
                <a:r>
                  <a:rPr lang="en-US" sz="3200" b="1" dirty="0" smtClean="0"/>
                  <a:t>.</a:t>
                </a:r>
                <a:endParaRPr lang="en-US" sz="3200" b="1" dirty="0"/>
              </a:p>
            </p:txBody>
          </p:sp>
        </mc:Choice>
        <mc:Fallback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615148"/>
                <a:ext cx="9144000" cy="3785652"/>
              </a:xfrm>
              <a:prstGeom prst="rect">
                <a:avLst/>
              </a:prstGeom>
              <a:blipFill>
                <a:blip r:embed="rId3"/>
                <a:stretch>
                  <a:fillRect l="-1667" r="-1667" b="-24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30355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/>
              <p:cNvSpPr txBox="1"/>
              <p:nvPr/>
            </p:nvSpPr>
            <p:spPr>
              <a:xfrm>
                <a:off x="0" y="0"/>
                <a:ext cx="9144000" cy="2135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𝐄𝐱𝐚𝐦𝐩𝐥𝐞</m:t>
                    </m:r>
                  </m:oMath>
                </a14:m>
                <a:r>
                  <a:rPr lang="en-US" sz="32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. </a:t>
                </a:r>
                <a14:m>
                  <m:oMath xmlns:m="http://schemas.openxmlformats.org/officeDocument/2006/math">
                    <m:r>
                      <a:rPr lang="en-US" sz="32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𝐜𝐨𝐧𝐭𝐢𝐧𝐮𝐞𝐝</m:t>
                    </m:r>
                    <m:r>
                      <a:rPr lang="en-US" sz="32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3200" b="1" dirty="0" smtClean="0">
                  <a:solidFill>
                    <a:srgbClr val="00B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This net force is expressed as follows: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				</a:t>
                </a:r>
                <a14:m>
                  <m:oMath xmlns:m="http://schemas.openxmlformats.org/officeDocument/2006/math">
                    <m:r>
                      <a:rPr lang="en-US" sz="36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𝑭</m:t>
                    </m:r>
                    <m:r>
                      <a:rPr lang="en-US" sz="36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36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𝑭</m:t>
                        </m:r>
                      </m:e>
                      <m:sub>
                        <m:r>
                          <a:rPr lang="en-US" sz="36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𝑫</m:t>
                        </m:r>
                      </m:sub>
                    </m:sSub>
                    <m:r>
                      <a:rPr lang="en-US" sz="36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36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𝑭</m:t>
                        </m:r>
                      </m:e>
                      <m:sub>
                        <m:r>
                          <a:rPr lang="en-US" sz="36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𝑼</m:t>
                        </m:r>
                      </m:sub>
                    </m:sSub>
                  </m:oMath>
                </a14:m>
                <a:r>
                  <a:rPr lang="en-US" sz="3200" b="1" dirty="0" smtClean="0"/>
                  <a:t>			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b="1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𝟓</m:t>
                        </m:r>
                      </m:e>
                    </m:d>
                  </m:oMath>
                </a14:m>
                <a:endParaRPr lang="en-US" sz="3200" b="1" dirty="0"/>
              </a:p>
            </p:txBody>
          </p:sp>
        </mc:Choice>
        <mc:Fallback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2135328"/>
              </a:xfrm>
              <a:prstGeom prst="rect">
                <a:avLst/>
              </a:prstGeom>
              <a:blipFill>
                <a:blip r:embed="rId2"/>
                <a:stretch>
                  <a:fillRect l="-1667" t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/>
              <p:cNvSpPr txBox="1"/>
              <p:nvPr/>
            </p:nvSpPr>
            <p:spPr>
              <a:xfrm>
                <a:off x="0" y="2133600"/>
                <a:ext cx="9144000" cy="31393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If the downward force is assigned a positive sign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 smtClean="0"/>
                  <a:t> the second law can be used to formulate the </a:t>
                </a:r>
                <a:r>
                  <a:rPr lang="en-US" sz="3200" b="1" dirty="0"/>
                  <a:t>force due to gravity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</a:t>
                </a:r>
                <a:r>
                  <a:rPr lang="en-US" sz="3200" b="1" dirty="0" smtClean="0"/>
                  <a:t>as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	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𝑭</m:t>
                        </m:r>
                      </m:e>
                      <m:sub>
                        <m:r>
                          <a:rPr lang="en-US" sz="36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𝑫</m:t>
                        </m:r>
                      </m:sub>
                    </m:sSub>
                    <m:r>
                      <a:rPr lang="en-US" sz="36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6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𝒎</m:t>
                    </m:r>
                    <m:r>
                      <a:rPr lang="en-US" sz="36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36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𝒈</m:t>
                    </m:r>
                  </m:oMath>
                </a14:m>
                <a:r>
                  <a:rPr lang="en-US" sz="3600" b="1" dirty="0" smtClean="0">
                    <a:solidFill>
                      <a:srgbClr val="002060"/>
                    </a:solidFill>
                  </a:rPr>
                  <a:t> </a:t>
                </a:r>
                <a:r>
                  <a:rPr lang="en-US" sz="3600" b="1" dirty="0" smtClean="0">
                    <a:solidFill>
                      <a:srgbClr val="7030A0"/>
                    </a:solidFill>
                  </a:rPr>
                  <a:t>	</a:t>
                </a:r>
                <a:r>
                  <a:rPr lang="en-US" sz="3200" b="1" dirty="0" smtClean="0"/>
                  <a:t>		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b="1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𝟔</m:t>
                        </m:r>
                      </m:e>
                    </m:d>
                  </m:oMath>
                </a14:m>
                <a:endParaRPr lang="en-US" sz="3200" b="1" dirty="0"/>
              </a:p>
            </p:txBody>
          </p:sp>
        </mc:Choice>
        <mc:Fallback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133600"/>
                <a:ext cx="9144000" cy="3139321"/>
              </a:xfrm>
              <a:prstGeom prst="rect">
                <a:avLst/>
              </a:prstGeom>
              <a:blipFill>
                <a:blip r:embed="rId3"/>
                <a:stretch>
                  <a:fillRect l="-1667" r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/>
              <p:cNvSpPr txBox="1"/>
              <p:nvPr/>
            </p:nvSpPr>
            <p:spPr>
              <a:xfrm>
                <a:off x="0" y="5271604"/>
                <a:ext cx="9144000" cy="15863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Here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𝒈</m:t>
                    </m:r>
                  </m:oMath>
                </a14:m>
                <a:r>
                  <a:rPr lang="en-US" sz="3200" b="1" dirty="0"/>
                  <a:t> </a:t>
                </a:r>
                <a:r>
                  <a:rPr lang="en-US" sz="3200" b="1" dirty="0" smtClean="0"/>
                  <a:t>is </a:t>
                </a:r>
                <a:r>
                  <a:rPr lang="en-US" sz="3200" b="1" dirty="0"/>
                  <a:t>the gravitational constant</a:t>
                </a:r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or the acceleration due to </a:t>
                </a:r>
                <a:r>
                  <a:rPr lang="en-US" sz="3200" b="1" dirty="0" smtClean="0"/>
                  <a:t>gravity (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𝟗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𝟖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𝐦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/</m:t>
                    </m:r>
                    <m:sSup>
                      <m:sSupPr>
                        <m:ctrlPr>
                          <a:rPr lang="en-US" sz="3200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1" i="0" dirty="0" smtClean="0">
                            <a:latin typeface="Cambria Math" panose="02040503050406030204" pitchFamily="18" charset="0"/>
                          </a:rPr>
                          <m:t>𝐬</m:t>
                        </m:r>
                      </m:e>
                      <m:sup>
                        <m:r>
                          <a:rPr lang="en-US" sz="3200" b="1" i="0" dirty="0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sz="3200" b="1" dirty="0" smtClean="0"/>
                  <a:t>).</a:t>
                </a:r>
                <a:endParaRPr lang="en-US" sz="3200" b="1" dirty="0"/>
              </a:p>
            </p:txBody>
          </p:sp>
        </mc:Choice>
        <mc:Fallback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271604"/>
                <a:ext cx="9144000" cy="1586396"/>
              </a:xfrm>
              <a:prstGeom prst="rect">
                <a:avLst/>
              </a:prstGeom>
              <a:blipFill>
                <a:blip r:embed="rId4"/>
                <a:stretch>
                  <a:fillRect l="-1667" r="-1667" b="-6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80571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/>
              <p:cNvSpPr txBox="1"/>
              <p:nvPr/>
            </p:nvSpPr>
            <p:spPr>
              <a:xfrm>
                <a:off x="0" y="0"/>
                <a:ext cx="9144000" cy="53553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𝐄𝐱𝐚𝐦𝐩𝐥𝐞</m:t>
                      </m:r>
                      <m:r>
                        <m:rPr>
                          <m:nor/>
                        </m:rPr>
                        <a:rPr lang="en-US" sz="32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m:t>. </m:t>
                      </m:r>
                      <m:r>
                        <a:rPr lang="en-US" sz="32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𝐜𝐨𝐧𝐭𝐢𝐧𝐮𝐞𝐝</m:t>
                      </m:r>
                      <m:r>
                        <a:rPr lang="en-US" sz="32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b="1" dirty="0" smtClean="0">
                  <a:solidFill>
                    <a:srgbClr val="00B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Air resistance can be formulated in a variety of </a:t>
                </a:r>
                <a:r>
                  <a:rPr lang="en-US" sz="3200" b="1" dirty="0" smtClean="0"/>
                  <a:t>ways: </a:t>
                </a:r>
              </a:p>
              <a:p>
                <a:pPr lvl="1" algn="just">
                  <a:lnSpc>
                    <a:spcPct val="150000"/>
                  </a:lnSpc>
                </a:pPr>
                <a:r>
                  <a:rPr lang="en-US" sz="3200" b="1" dirty="0" smtClean="0"/>
                  <a:t>a </a:t>
                </a:r>
                <a:r>
                  <a:rPr lang="en-US" sz="3200" b="1" dirty="0"/>
                  <a:t>simple approach is to </a:t>
                </a:r>
                <a:r>
                  <a:rPr lang="en-US" sz="3200" b="1" dirty="0" smtClean="0"/>
                  <a:t>assume that </a:t>
                </a:r>
                <a:r>
                  <a:rPr lang="en-US" sz="3200" b="1" dirty="0"/>
                  <a:t>it is linearly proportional to </a:t>
                </a:r>
                <a:r>
                  <a:rPr lang="en-US" sz="3200" b="1" dirty="0" smtClean="0"/>
                  <a:t>velocity </a:t>
                </a:r>
                <a:r>
                  <a:rPr lang="en-US" sz="3200" b="1" dirty="0"/>
                  <a:t>and acts in an upward direction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as </a:t>
                </a:r>
                <a:r>
                  <a:rPr lang="en-US" sz="3200" b="1" dirty="0" smtClean="0"/>
                  <a:t>in</a:t>
                </a:r>
              </a:p>
              <a:p>
                <a:pPr lvl="1" algn="just">
                  <a:lnSpc>
                    <a:spcPct val="150000"/>
                  </a:lnSpc>
                </a:pPr>
                <a:r>
                  <a:rPr lang="en-US" sz="3200" b="1" dirty="0" smtClean="0"/>
                  <a:t>	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𝑭</m:t>
                        </m:r>
                      </m:e>
                      <m:sub>
                        <m:r>
                          <a:rPr lang="en-US" sz="36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𝑼</m:t>
                        </m:r>
                      </m:sub>
                    </m:sSub>
                    <m:r>
                      <a:rPr lang="en-US" sz="36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sz="36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𝒄</m:t>
                    </m:r>
                    <m:r>
                      <a:rPr lang="en-US" sz="36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36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r>
                  <a:rPr lang="en-US" sz="3600" b="1" dirty="0" smtClean="0">
                    <a:solidFill>
                      <a:srgbClr val="7030A0"/>
                    </a:solidFill>
                  </a:rPr>
                  <a:t>	</a:t>
                </a:r>
                <a:r>
                  <a:rPr lang="en-US" sz="3200" b="1" dirty="0" smtClean="0"/>
                  <a:t>		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b="1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𝟕</m:t>
                        </m:r>
                      </m:e>
                    </m:d>
                  </m:oMath>
                </a14:m>
                <a:endParaRPr lang="en-US" sz="3200" b="1" dirty="0"/>
              </a:p>
            </p:txBody>
          </p:sp>
        </mc:Choice>
        <mc:Fallback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5355312"/>
              </a:xfrm>
              <a:prstGeom prst="rect">
                <a:avLst/>
              </a:prstGeom>
              <a:blipFill>
                <a:blip r:embed="rId2"/>
                <a:stretch>
                  <a:fillRect l="-1667" r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/>
              <p:cNvSpPr txBox="1"/>
              <p:nvPr/>
            </p:nvSpPr>
            <p:spPr>
              <a:xfrm>
                <a:off x="0" y="5288340"/>
                <a:ext cx="9144000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Here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𝐜</m:t>
                    </m:r>
                  </m:oMath>
                </a14:m>
                <a:r>
                  <a:rPr lang="en-US" sz="3200" b="1" dirty="0"/>
                  <a:t> </a:t>
                </a:r>
                <a:r>
                  <a:rPr lang="en-US" sz="3200" b="1" dirty="0" smtClean="0"/>
                  <a:t>is </a:t>
                </a:r>
                <a:r>
                  <a:rPr lang="en-US" sz="3200" b="1" dirty="0"/>
                  <a:t>a proportionality constant called the drag coefficient (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𝐤𝐠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𝐬</m:t>
                    </m:r>
                  </m:oMath>
                </a14:m>
                <a:r>
                  <a:rPr lang="en-US" sz="3200" b="1" dirty="0"/>
                  <a:t>).</a:t>
                </a:r>
              </a:p>
            </p:txBody>
          </p:sp>
        </mc:Choice>
        <mc:Fallback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288340"/>
                <a:ext cx="9144000" cy="1569660"/>
              </a:xfrm>
              <a:prstGeom prst="rect">
                <a:avLst/>
              </a:prstGeom>
              <a:blipFill>
                <a:blip r:embed="rId3"/>
                <a:stretch>
                  <a:fillRect l="-1667" r="-1667" b="-73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5679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0" y="3506212"/>
                <a:ext cx="9144000" cy="3046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Although there are many kinds of numerical methods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 smtClean="0"/>
                  <a:t> they have one common characteristic:</a:t>
                </a:r>
              </a:p>
              <a:p>
                <a:pPr lvl="1" algn="just">
                  <a:lnSpc>
                    <a:spcPct val="150000"/>
                  </a:lnSpc>
                </a:pPr>
                <a:r>
                  <a:rPr lang="en-US" sz="3200" b="1" dirty="0" smtClean="0"/>
                  <a:t>they invariably involve large numbers of tedious arithmetic calculations.</a:t>
                </a:r>
                <a:endParaRPr lang="en-US" sz="3200" b="1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506212"/>
                <a:ext cx="9144000" cy="3046988"/>
              </a:xfrm>
              <a:prstGeom prst="rect">
                <a:avLst/>
              </a:prstGeom>
              <a:blipFill>
                <a:blip r:embed="rId2"/>
                <a:stretch>
                  <a:fillRect l="-1667" r="-1667" b="-32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3046988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𝐃𝐞𝐟𝐢𝐧𝐢𝐭𝐢𝐨𝐧</m:t>
                      </m:r>
                    </m:oMath>
                  </m:oMathPara>
                </a14:m>
                <a:endParaRPr lang="en-US" sz="3200" b="1" dirty="0" smtClean="0">
                  <a:solidFill>
                    <a:srgbClr val="00B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𝐍𝐮𝐦𝐞𝐫𝐢𝐜𝐚𝐥</m:t>
                    </m:r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𝐌𝐞𝐭𝐡𝐨𝐝𝐬</m:t>
                    </m:r>
                  </m:oMath>
                </a14:m>
                <a:r>
                  <a:rPr lang="en-US" sz="3200" b="1" dirty="0" smtClean="0">
                    <a:solidFill>
                      <a:srgbClr val="002060"/>
                    </a:solidFill>
                  </a:rPr>
                  <a:t> </a:t>
                </a:r>
                <a:r>
                  <a:rPr lang="en-US" sz="3200" b="1" dirty="0" smtClean="0"/>
                  <a:t>are techniques by which mathematical problems are formulated so that they can be solved with arithmetic operations.</a:t>
                </a:r>
                <a:endParaRPr lang="en-US" sz="3200" b="1" dirty="0"/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304698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2241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/>
              <p:cNvSpPr txBox="1"/>
              <p:nvPr/>
            </p:nvSpPr>
            <p:spPr>
              <a:xfrm>
                <a:off x="0" y="0"/>
                <a:ext cx="9144000" cy="20621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𝐄𝐱𝐚𝐦𝐩𝐥𝐞</m:t>
                      </m:r>
                      <m:r>
                        <m:rPr>
                          <m:nor/>
                        </m:rPr>
                        <a:rPr lang="en-US" sz="32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m:t>. </m:t>
                      </m:r>
                      <m:r>
                        <a:rPr lang="en-US" sz="32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𝐜𝐨𝐧𝐭𝐢𝐧𝐮𝐞𝐝</m:t>
                      </m:r>
                      <m:r>
                        <a:rPr lang="en-US" sz="32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b="1" dirty="0">
                  <a:solidFill>
                    <a:srgbClr val="00B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Thus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the </a:t>
                </a:r>
                <a:r>
                  <a:rPr lang="en-US" sz="3200" b="1" dirty="0" smtClean="0"/>
                  <a:t>greater the </a:t>
                </a:r>
                <a:r>
                  <a:rPr lang="en-US" sz="3200" b="1" dirty="0"/>
                  <a:t>fall velocity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the greater the upward force due to air resistance.</a:t>
                </a:r>
              </a:p>
            </p:txBody>
          </p:sp>
        </mc:Choice>
        <mc:Fallback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2062103"/>
              </a:xfrm>
              <a:prstGeom prst="rect">
                <a:avLst/>
              </a:prstGeom>
              <a:blipFill>
                <a:blip r:embed="rId2"/>
                <a:stretch>
                  <a:fillRect l="-1667" r="-1667" b="-53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/>
              <p:cNvSpPr txBox="1"/>
              <p:nvPr/>
            </p:nvSpPr>
            <p:spPr>
              <a:xfrm>
                <a:off x="0" y="2133600"/>
                <a:ext cx="9144000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The parameter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𝐜</m:t>
                    </m:r>
                  </m:oMath>
                </a14:m>
                <a:r>
                  <a:rPr lang="en-US" sz="3200" b="1" dirty="0"/>
                  <a:t> </a:t>
                </a:r>
                <a:r>
                  <a:rPr lang="en-US" sz="3200" b="1" dirty="0" smtClean="0"/>
                  <a:t>accounts for </a:t>
                </a:r>
                <a:r>
                  <a:rPr lang="en-US" sz="3200" b="1" dirty="0"/>
                  <a:t>properties of the falling object</a:t>
                </a:r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such as shape or surface roughness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that affect </a:t>
                </a:r>
                <a:r>
                  <a:rPr lang="en-US" sz="3200" b="1" dirty="0" smtClean="0"/>
                  <a:t>air resistance</a:t>
                </a:r>
                <a:r>
                  <a:rPr lang="en-US" sz="3200" b="1" dirty="0"/>
                  <a:t>.</a:t>
                </a:r>
              </a:p>
            </p:txBody>
          </p:sp>
        </mc:Choice>
        <mc:Fallback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133600"/>
                <a:ext cx="9144000" cy="2308324"/>
              </a:xfrm>
              <a:prstGeom prst="rect">
                <a:avLst/>
              </a:prstGeom>
              <a:blipFill>
                <a:blip r:embed="rId3"/>
                <a:stretch>
                  <a:fillRect l="-1667" r="-1667" b="-44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/>
              <p:cNvSpPr txBox="1"/>
              <p:nvPr/>
            </p:nvSpPr>
            <p:spPr>
              <a:xfrm>
                <a:off x="0" y="4549676"/>
                <a:ext cx="9144000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For the present case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𝐜</m:t>
                    </m:r>
                  </m:oMath>
                </a14:m>
                <a:r>
                  <a:rPr lang="en-US" sz="3200" b="1" dirty="0"/>
                  <a:t> might be a function of the type of jumpsuit or the </a:t>
                </a:r>
                <a:r>
                  <a:rPr lang="en-US" sz="3200" b="1" dirty="0" smtClean="0"/>
                  <a:t>orientation used </a:t>
                </a:r>
                <a:r>
                  <a:rPr lang="en-US" sz="3200" b="1" dirty="0"/>
                  <a:t>by the parachutist during </a:t>
                </a:r>
                <a:r>
                  <a:rPr lang="en-US" sz="3200" b="1" dirty="0" smtClean="0"/>
                  <a:t>free</a:t>
                </a:r>
                <a:r>
                  <a:rPr lang="en-US" sz="3200" b="1" dirty="0" smtClean="0">
                    <a:latin typeface="Cambria" panose="02040503050406030204" pitchFamily="18" charset="0"/>
                    <a:ea typeface="Cambria" panose="02040503050406030204" pitchFamily="18" charset="0"/>
                  </a:rPr>
                  <a:t>-</a:t>
                </a:r>
                <a:r>
                  <a:rPr lang="en-US" sz="3200" b="1" dirty="0" smtClean="0"/>
                  <a:t>fall.</a:t>
                </a:r>
                <a:endParaRPr lang="en-US" sz="3200" b="1" dirty="0"/>
              </a:p>
            </p:txBody>
          </p:sp>
        </mc:Choice>
        <mc:Fallback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549676"/>
                <a:ext cx="9144000" cy="2308324"/>
              </a:xfrm>
              <a:prstGeom prst="rect">
                <a:avLst/>
              </a:prstGeom>
              <a:blipFill>
                <a:blip r:embed="rId4"/>
                <a:stretch>
                  <a:fillRect l="-1667" r="-1667" b="-44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50949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/>
              <p:cNvSpPr txBox="1"/>
              <p:nvPr/>
            </p:nvSpPr>
            <p:spPr>
              <a:xfrm>
                <a:off x="0" y="0"/>
                <a:ext cx="9144000" cy="43481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𝐄𝐱𝐚𝐦𝐩𝐥𝐞</m:t>
                      </m:r>
                      <m:r>
                        <m:rPr>
                          <m:nor/>
                        </m:rPr>
                        <a:rPr lang="en-US" sz="32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m:t>. </m:t>
                      </m:r>
                      <m:r>
                        <a:rPr lang="en-US" sz="32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𝐜𝐨𝐧𝐭𝐢𝐧𝐮𝐞𝐝</m:t>
                      </m:r>
                      <m:r>
                        <a:rPr lang="en-US" sz="32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b="1" dirty="0" smtClean="0">
                  <a:solidFill>
                    <a:srgbClr val="00B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The net force is the difference between the downward and upward force. </a:t>
                </a:r>
                <a:endParaRPr lang="en-US" sz="3200" b="1" dirty="0" smtClean="0"/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Therefore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 smtClean="0"/>
                  <a:t> Eq.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𝟒</m:t>
                        </m:r>
                      </m:e>
                    </m:d>
                  </m:oMath>
                </a14:m>
                <a:r>
                  <a:rPr lang="en-US" sz="3200" b="1" dirty="0">
                    <a:solidFill>
                      <a:schemeClr val="tx1"/>
                    </a:solidFill>
                  </a:rPr>
                  <a:t> through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𝟕</m:t>
                        </m:r>
                      </m:e>
                    </m:d>
                  </m:oMath>
                </a14:m>
                <a:r>
                  <a:rPr lang="en-US" sz="3200" b="1" dirty="0"/>
                  <a:t> can be combined to </a:t>
                </a:r>
                <a:r>
                  <a:rPr lang="en-US" sz="3200" b="1" dirty="0" smtClean="0"/>
                  <a:t>yield</a:t>
                </a:r>
              </a:p>
              <a:p>
                <a:pPr algn="just"/>
                <a:r>
                  <a:rPr lang="en-US" sz="3200" b="1" dirty="0" smtClean="0"/>
                  <a:t>				</a:t>
                </a:r>
                <a:r>
                  <a:rPr lang="en-US" sz="3600" b="1" dirty="0" smtClean="0">
                    <a:solidFill>
                      <a:srgbClr val="7030A0"/>
                    </a:solidFill>
                  </a:rPr>
                  <a:t>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6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𝐝</m:t>
                        </m:r>
                        <m:r>
                          <a:rPr lang="en-US" sz="36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num>
                      <m:den>
                        <m:r>
                          <a:rPr lang="en-US" sz="36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𝐝</m:t>
                        </m:r>
                        <m:r>
                          <a:rPr lang="en-US" sz="36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den>
                    </m:f>
                    <m:r>
                      <a:rPr lang="en-US" sz="36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6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𝒎</m:t>
                        </m:r>
                        <m:r>
                          <a:rPr lang="en-US" sz="36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sz="36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𝒈</m:t>
                        </m:r>
                        <m:r>
                          <a:rPr lang="en-US" sz="36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36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  <m:r>
                          <a:rPr lang="en-US" sz="36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sz="36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num>
                      <m:den>
                        <m:r>
                          <a:rPr lang="en-US" sz="36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𝒎</m:t>
                        </m:r>
                      </m:den>
                    </m:f>
                  </m:oMath>
                </a14:m>
                <a:r>
                  <a:rPr lang="en-US" sz="3200" b="1" dirty="0" smtClean="0"/>
                  <a:t> 			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b="1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𝟖</m:t>
                        </m:r>
                      </m:e>
                    </m:d>
                  </m:oMath>
                </a14:m>
                <a:endParaRPr lang="en-US" sz="3200" b="1" dirty="0"/>
              </a:p>
            </p:txBody>
          </p:sp>
        </mc:Choice>
        <mc:Fallback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4348113"/>
              </a:xfrm>
              <a:prstGeom prst="rect">
                <a:avLst/>
              </a:prstGeom>
              <a:blipFill>
                <a:blip r:embed="rId2"/>
                <a:stretch>
                  <a:fillRect l="-1667" r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/>
              <p:cNvSpPr txBox="1"/>
              <p:nvPr/>
            </p:nvSpPr>
            <p:spPr>
              <a:xfrm>
                <a:off x="0" y="4796295"/>
                <a:ext cx="9144000" cy="19093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Or </a:t>
                </a:r>
                <a:r>
                  <a:rPr lang="en-US" sz="3200" b="1" dirty="0"/>
                  <a:t>simplifying the right </a:t>
                </a:r>
                <a:r>
                  <a:rPr lang="en-US" sz="3200" b="1" dirty="0" smtClean="0"/>
                  <a:t>side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				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𝐝</m:t>
                        </m:r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num>
                      <m:den>
                        <m:r>
                          <a:rPr lang="en-US" sz="32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𝐝</m:t>
                        </m:r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den>
                    </m:f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𝒈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num>
                      <m:den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𝒎</m:t>
                        </m:r>
                      </m:den>
                    </m:f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r>
                  <a:rPr lang="en-US" sz="3200" b="1" dirty="0" smtClean="0"/>
                  <a:t> 			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b="1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𝟗</m:t>
                        </m:r>
                      </m:e>
                    </m:d>
                  </m:oMath>
                </a14:m>
                <a:endParaRPr lang="en-US" sz="3200" b="1" dirty="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796295"/>
                <a:ext cx="9144000" cy="1909305"/>
              </a:xfrm>
              <a:prstGeom prst="rect">
                <a:avLst/>
              </a:prstGeom>
              <a:blipFill>
                <a:blip r:embed="rId3"/>
                <a:stretch>
                  <a:fillRect l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69825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/>
              <p:cNvSpPr txBox="1"/>
              <p:nvPr/>
            </p:nvSpPr>
            <p:spPr>
              <a:xfrm>
                <a:off x="0" y="0"/>
                <a:ext cx="9144000" cy="3046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𝐄𝐱𝐚𝐦𝐩𝐥𝐞</m:t>
                      </m:r>
                      <m:r>
                        <m:rPr>
                          <m:nor/>
                        </m:rPr>
                        <a:rPr lang="en-US" sz="32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m:t>. </m:t>
                      </m:r>
                      <m:r>
                        <a:rPr lang="en-US" sz="32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𝐜𝐨𝐧𝐭𝐢𝐧𝐮𝐞𝐝</m:t>
                      </m:r>
                      <m:r>
                        <a:rPr lang="en-US" sz="32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b="1" dirty="0" smtClean="0">
                  <a:solidFill>
                    <a:srgbClr val="00B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Equation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𝟗</m:t>
                        </m:r>
                      </m:e>
                    </m:d>
                  </m:oMath>
                </a14:m>
                <a:r>
                  <a:rPr lang="en-US" sz="3200" b="1" dirty="0"/>
                  <a:t> is a model that relates the acceleration of a falling object to the forces </a:t>
                </a:r>
                <a:r>
                  <a:rPr lang="en-US" sz="3200" b="1" dirty="0" smtClean="0"/>
                  <a:t>acting on </a:t>
                </a:r>
                <a:r>
                  <a:rPr lang="en-US" sz="3200" b="1" dirty="0"/>
                  <a:t>it.</a:t>
                </a:r>
              </a:p>
            </p:txBody>
          </p:sp>
        </mc:Choice>
        <mc:Fallback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3046988"/>
              </a:xfrm>
              <a:prstGeom prst="rect">
                <a:avLst/>
              </a:prstGeom>
              <a:blipFill>
                <a:blip r:embed="rId2"/>
                <a:stretch>
                  <a:fillRect l="-1667" r="-1667" b="-32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0" y="3200617"/>
                <a:ext cx="9144000" cy="3046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It is a differential equation because it is written in terms of the differential rate </a:t>
                </a:r>
                <a:r>
                  <a:rPr lang="en-US" sz="3200" b="1" dirty="0" smtClean="0"/>
                  <a:t>of change </a:t>
                </a:r>
                <a:r>
                  <a:rPr lang="en-US" sz="3200" b="1" dirty="0"/>
                  <a:t>(</a:t>
                </a:r>
                <a14:m>
                  <m:oMath xmlns:m="http://schemas.openxmlformats.org/officeDocument/2006/math">
                    <m:r>
                      <a:rPr lang="en-US" sz="3200" b="1" i="0" noProof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𝐝</m:t>
                    </m:r>
                    <m:r>
                      <a:rPr lang="en-US" sz="3200" b="1" i="1" noProof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𝒗</m:t>
                    </m:r>
                    <m:r>
                      <a:rPr lang="en-US" sz="3200" b="1" i="1" noProof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3200" b="1" i="0" noProof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𝐝</m:t>
                    </m:r>
                    <m:r>
                      <a:rPr lang="en-US" sz="3200" b="1" i="1" noProof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𝒕</m:t>
                    </m:r>
                  </m:oMath>
                </a14:m>
                <a:r>
                  <a:rPr lang="en-US" sz="3200" b="1" dirty="0"/>
                  <a:t>) of the variable that we are interested in predicting.</a:t>
                </a: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200617"/>
                <a:ext cx="9144000" cy="3046988"/>
              </a:xfrm>
              <a:prstGeom prst="rect">
                <a:avLst/>
              </a:prstGeom>
              <a:blipFill>
                <a:blip r:embed="rId3"/>
                <a:stretch>
                  <a:fillRect l="-1667" r="-1667" b="-32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04311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/>
              <p:cNvSpPr txBox="1"/>
              <p:nvPr/>
            </p:nvSpPr>
            <p:spPr>
              <a:xfrm>
                <a:off x="0" y="0"/>
                <a:ext cx="9144000" cy="45243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𝐄𝐱𝐚𝐦𝐩𝐥𝐞</m:t>
                      </m:r>
                      <m:r>
                        <m:rPr>
                          <m:nor/>
                        </m:rPr>
                        <a:rPr lang="en-US" sz="32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m:t>. </m:t>
                      </m:r>
                      <m:r>
                        <a:rPr lang="en-US" sz="32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𝐜𝐨𝐧𝐭𝐢𝐧𝐮𝐞𝐝</m:t>
                      </m:r>
                      <m:r>
                        <a:rPr lang="en-US" sz="32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b="1" dirty="0">
                  <a:solidFill>
                    <a:srgbClr val="00B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However</a:t>
                </a:r>
                <a:r>
                  <a:rPr lang="en-US" sz="3200" b="1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 smtClean="0"/>
                  <a:t> </a:t>
                </a:r>
                <a:r>
                  <a:rPr lang="en-US" sz="3200" b="1" dirty="0"/>
                  <a:t>in contrast </a:t>
                </a:r>
                <a:r>
                  <a:rPr lang="en-US" sz="3200" b="1" dirty="0" smtClean="0"/>
                  <a:t>to the </a:t>
                </a:r>
                <a:r>
                  <a:rPr lang="en-US" sz="3200" b="1" dirty="0"/>
                  <a:t>solution of </a:t>
                </a:r>
                <a:r>
                  <a:rPr lang="en-US" sz="3200" b="1" dirty="0" smtClean="0"/>
                  <a:t>Newton</a:t>
                </a:r>
                <a:r>
                  <a:rPr lang="en-US" sz="3200" b="1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’</a:t>
                </a:r>
                <a:r>
                  <a:rPr lang="en-US" sz="3200" b="1" dirty="0" smtClean="0"/>
                  <a:t>s </a:t>
                </a:r>
                <a:r>
                  <a:rPr lang="en-US" sz="3200" b="1" dirty="0"/>
                  <a:t>second law in Eq.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e>
                    </m:d>
                  </m:oMath>
                </a14:m>
                <a:r>
                  <a:rPr lang="en-US" sz="3200" b="1" dirty="0" smtClean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 smtClean="0">
                    <a:solidFill>
                      <a:schemeClr val="tx1"/>
                    </a:solidFill>
                  </a:rPr>
                  <a:t> </a:t>
                </a:r>
                <a:r>
                  <a:rPr lang="en-US" sz="3200" b="1" dirty="0">
                    <a:solidFill>
                      <a:schemeClr val="tx1"/>
                    </a:solidFill>
                  </a:rPr>
                  <a:t>the exact solution of Eq.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𝟗</m:t>
                        </m:r>
                      </m:e>
                    </m:d>
                  </m:oMath>
                </a14:m>
                <a:r>
                  <a:rPr lang="en-US" sz="3200" b="1" dirty="0">
                    <a:solidFill>
                      <a:schemeClr val="tx1"/>
                    </a:solidFill>
                  </a:rPr>
                  <a:t> for the </a:t>
                </a:r>
                <a:r>
                  <a:rPr lang="en-US" sz="3200" b="1" dirty="0" smtClean="0">
                    <a:solidFill>
                      <a:schemeClr val="tx1"/>
                    </a:solidFill>
                  </a:rPr>
                  <a:t>velocity of </a:t>
                </a:r>
                <a:r>
                  <a:rPr lang="en-US" sz="3200" b="1" dirty="0"/>
                  <a:t>the falling parachutist cannot be obtained using simple algebraic manipulation.</a:t>
                </a:r>
              </a:p>
            </p:txBody>
          </p:sp>
        </mc:Choice>
        <mc:Fallback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4524315"/>
              </a:xfrm>
              <a:prstGeom prst="rect">
                <a:avLst/>
              </a:prstGeom>
              <a:blipFill>
                <a:blip r:embed="rId2"/>
                <a:stretch>
                  <a:fillRect l="-1667" r="-1667" b="-18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/>
          <p:cNvSpPr txBox="1"/>
          <p:nvPr/>
        </p:nvSpPr>
        <p:spPr>
          <a:xfrm>
            <a:off x="0" y="4549676"/>
            <a:ext cx="9144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200" b="1" dirty="0" smtClean="0"/>
              <a:t>Rather</a:t>
            </a:r>
            <a:r>
              <a:rPr lang="en-US" sz="3200" b="1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,</a:t>
            </a:r>
            <a:r>
              <a:rPr lang="en-US" sz="3200" b="1" dirty="0" smtClean="0"/>
              <a:t> </a:t>
            </a:r>
            <a:r>
              <a:rPr lang="en-US" sz="3200" b="1" dirty="0"/>
              <a:t>more advanced techniques </a:t>
            </a:r>
            <a:r>
              <a:rPr lang="en-US" sz="3200" b="1" dirty="0" smtClean="0"/>
              <a:t>(such </a:t>
            </a:r>
            <a:r>
              <a:rPr lang="en-US" sz="3200" b="1" dirty="0"/>
              <a:t>as those of </a:t>
            </a:r>
            <a:r>
              <a:rPr lang="en-US" sz="3200" b="1" dirty="0" smtClean="0"/>
              <a:t>calculus) </a:t>
            </a:r>
            <a:r>
              <a:rPr lang="en-US" sz="3200" b="1" dirty="0"/>
              <a:t>must be applied to obtain </a:t>
            </a:r>
            <a:r>
              <a:rPr lang="en-US" sz="3200" b="1" dirty="0" smtClean="0"/>
              <a:t>an exact </a:t>
            </a:r>
            <a:r>
              <a:rPr lang="en-US" sz="3200" b="1" dirty="0"/>
              <a:t>or analytical solution.</a:t>
            </a:r>
          </a:p>
        </p:txBody>
      </p:sp>
    </p:spTree>
    <p:extLst>
      <p:ext uri="{BB962C8B-B14F-4D97-AF65-F5344CB8AC3E}">
        <p14:creationId xmlns:p14="http://schemas.microsoft.com/office/powerpoint/2010/main" val="2635925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/>
              <p:cNvSpPr txBox="1"/>
              <p:nvPr/>
            </p:nvSpPr>
            <p:spPr>
              <a:xfrm>
                <a:off x="0" y="0"/>
                <a:ext cx="9144000" cy="34575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𝐄𝐱𝐚𝐦𝐩𝐥𝐞</m:t>
                      </m:r>
                      <m:r>
                        <m:rPr>
                          <m:nor/>
                        </m:rPr>
                        <a:rPr lang="en-US" sz="32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m:t>. </m:t>
                      </m:r>
                      <m:r>
                        <a:rPr lang="en-US" sz="32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𝐜𝐨𝐧𝐭𝐢𝐧𝐮𝐞𝐝</m:t>
                      </m:r>
                      <m:r>
                        <a:rPr lang="en-US" sz="32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b="1" dirty="0" smtClean="0">
                  <a:solidFill>
                    <a:srgbClr val="00B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For </a:t>
                </a:r>
                <a:r>
                  <a:rPr lang="en-US" sz="3200" b="1" dirty="0" smtClean="0"/>
                  <a:t>instance</a:t>
                </a:r>
                <a:r>
                  <a:rPr lang="en-US" sz="3200" b="1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 smtClean="0"/>
                  <a:t> </a:t>
                </a:r>
                <a:r>
                  <a:rPr lang="en-US" sz="3200" b="1" dirty="0"/>
                  <a:t>if the parachutist is initially at rest (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𝒗</m:t>
                    </m:r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sz="3200" b="1" dirty="0"/>
                  <a:t> </a:t>
                </a:r>
                <a:r>
                  <a:rPr lang="en-US" sz="3200" b="1" dirty="0" smtClean="0"/>
                  <a:t>at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US" sz="3200" b="1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sz="3200" b="1" dirty="0" smtClean="0"/>
                  <a:t>)</a:t>
                </a:r>
                <a:r>
                  <a:rPr lang="en-US" sz="3200" b="1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 smtClean="0"/>
                  <a:t> </a:t>
                </a:r>
                <a:r>
                  <a:rPr lang="en-US" sz="3200" b="1" dirty="0"/>
                  <a:t>calculus can be used to solve Eq.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𝟗</m:t>
                        </m:r>
                      </m:e>
                    </m:d>
                  </m:oMath>
                </a14:m>
                <a:r>
                  <a:rPr lang="en-US" sz="3200" b="1" dirty="0">
                    <a:solidFill>
                      <a:schemeClr val="tx1"/>
                    </a:solidFill>
                  </a:rPr>
                  <a:t> </a:t>
                </a:r>
                <a:r>
                  <a:rPr lang="en-US" sz="3200" b="1" dirty="0" smtClean="0">
                    <a:solidFill>
                      <a:schemeClr val="tx1"/>
                    </a:solidFill>
                  </a:rPr>
                  <a:t>for</a:t>
                </a:r>
                <a:endParaRPr lang="en-US" sz="3200" b="1" dirty="0" smtClean="0"/>
              </a:p>
              <a:p>
                <a:pPr algn="just"/>
                <a:r>
                  <a:rPr lang="en-US" sz="3200" b="1" dirty="0" smtClean="0"/>
                  <a:t>			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𝒗</m:t>
                    </m:r>
                    <m:d>
                      <m:dPr>
                        <m:ctrlP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</m:d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𝒈𝒎</m:t>
                        </m:r>
                      </m:num>
                      <m:den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den>
                    </m:f>
                    <m:d>
                      <m:dPr>
                        <m:ctrlP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32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2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𝒆</m:t>
                            </m:r>
                          </m:e>
                          <m:sup>
                            <m:r>
                              <a:rPr lang="en-US" sz="32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d>
                              <m:dPr>
                                <m:ctrlPr>
                                  <a:rPr lang="en-US" sz="3200" b="1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3200" b="1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𝒄</m:t>
                                </m:r>
                                <m:r>
                                  <a:rPr lang="en-US" sz="3200" b="1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US" sz="3200" b="1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𝒎</m:t>
                                </m:r>
                              </m:e>
                            </m:d>
                            <m:r>
                              <a:rPr lang="en-US" sz="32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𝒕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3200" b="1" dirty="0" smtClean="0"/>
                  <a:t> 	</a:t>
                </a:r>
                <a:r>
                  <a:rPr lang="en-US" sz="3200" b="1" dirty="0"/>
                  <a:t> </a:t>
                </a:r>
                <a:r>
                  <a:rPr lang="en-US" sz="3200" b="1" dirty="0" smtClean="0"/>
                  <a:t>     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b="1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𝟏𝟎</m:t>
                        </m:r>
                      </m:e>
                    </m:d>
                  </m:oMath>
                </a14:m>
                <a:endParaRPr lang="en-US" sz="3200" b="1" dirty="0"/>
              </a:p>
            </p:txBody>
          </p:sp>
        </mc:Choice>
        <mc:Fallback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3457550"/>
              </a:xfrm>
              <a:prstGeom prst="rect">
                <a:avLst/>
              </a:prstGeom>
              <a:blipFill>
                <a:blip r:embed="rId2"/>
                <a:stretch>
                  <a:fillRect l="-1667" r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/>
              <p:cNvSpPr txBox="1"/>
              <p:nvPr/>
            </p:nvSpPr>
            <p:spPr>
              <a:xfrm>
                <a:off x="0" y="3811012"/>
                <a:ext cx="9144000" cy="3046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Note that Eq.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𝟏𝟎</m:t>
                        </m:r>
                      </m:e>
                    </m:d>
                  </m:oMath>
                </a14:m>
                <a:r>
                  <a:rPr lang="en-US" sz="3200" b="1" dirty="0">
                    <a:solidFill>
                      <a:schemeClr val="tx1"/>
                    </a:solidFill>
                  </a:rPr>
                  <a:t> is cast in the general form of Eq.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</m:oMath>
                </a14:m>
                <a:r>
                  <a:rPr lang="en-US" sz="3200" b="1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 smtClean="0"/>
                  <a:t> </a:t>
                </a:r>
                <a:r>
                  <a:rPr lang="en-US" sz="3200" b="1" dirty="0"/>
                  <a:t>where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𝒗</m:t>
                    </m:r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b="1" dirty="0">
                    <a:solidFill>
                      <a:srgbClr val="002060"/>
                    </a:solidFill>
                  </a:rPr>
                  <a:t> </a:t>
                </a:r>
                <a:r>
                  <a:rPr lang="en-US" sz="3200" b="1" dirty="0" smtClean="0"/>
                  <a:t>is </a:t>
                </a:r>
                <a:r>
                  <a:rPr lang="en-US" sz="3200" b="1" dirty="0"/>
                  <a:t>the </a:t>
                </a:r>
                <a:r>
                  <a:rPr lang="en-US" sz="3200" b="1" dirty="0" smtClean="0"/>
                  <a:t>dependent variable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𝒕</m:t>
                    </m:r>
                  </m:oMath>
                </a14:m>
                <a:r>
                  <a:rPr lang="en-US" sz="3200" b="1" dirty="0"/>
                  <a:t> </a:t>
                </a:r>
                <a:r>
                  <a:rPr lang="en-US" sz="3200" b="1" dirty="0" smtClean="0"/>
                  <a:t>is </a:t>
                </a:r>
                <a:r>
                  <a:rPr lang="en-US" sz="3200" b="1" dirty="0"/>
                  <a:t>the independent variable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𝒄</m:t>
                    </m:r>
                  </m:oMath>
                </a14:m>
                <a:r>
                  <a:rPr lang="en-US" sz="3200" b="1" dirty="0"/>
                  <a:t> and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𝒎</m:t>
                    </m:r>
                  </m:oMath>
                </a14:m>
                <a:r>
                  <a:rPr lang="en-US" sz="3200" b="1" dirty="0" smtClean="0"/>
                  <a:t> are </a:t>
                </a:r>
                <a:r>
                  <a:rPr lang="en-US" sz="3200" b="1" dirty="0"/>
                  <a:t>parameters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and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𝒈</m:t>
                    </m:r>
                  </m:oMath>
                </a14:m>
                <a:r>
                  <a:rPr lang="en-US" sz="3200" b="1" dirty="0"/>
                  <a:t> </a:t>
                </a:r>
                <a:r>
                  <a:rPr lang="en-US" sz="3200" b="1" dirty="0" smtClean="0"/>
                  <a:t>is </a:t>
                </a:r>
                <a:r>
                  <a:rPr lang="en-US" sz="3200" b="1" dirty="0"/>
                  <a:t>the </a:t>
                </a:r>
                <a:r>
                  <a:rPr lang="en-US" sz="3200" b="1" dirty="0" smtClean="0"/>
                  <a:t>forcing function</a:t>
                </a:r>
                <a:r>
                  <a:rPr lang="en-US" sz="3200" b="1" dirty="0"/>
                  <a:t>.</a:t>
                </a:r>
              </a:p>
            </p:txBody>
          </p:sp>
        </mc:Choice>
        <mc:Fallback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811012"/>
                <a:ext cx="9144000" cy="3046988"/>
              </a:xfrm>
              <a:prstGeom prst="rect">
                <a:avLst/>
              </a:prstGeom>
              <a:blipFill>
                <a:blip r:embed="rId3"/>
                <a:stretch>
                  <a:fillRect l="-1667" r="-1667" b="-32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36872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/>
              <p:cNvSpPr txBox="1"/>
              <p:nvPr/>
            </p:nvSpPr>
            <p:spPr>
              <a:xfrm>
                <a:off x="0" y="0"/>
                <a:ext cx="9144000" cy="3046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Example </a:t>
                </a:r>
                <a:r>
                  <a:rPr lang="en-US" sz="3200" b="1" dirty="0" smtClean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1. Analytical </a:t>
                </a:r>
                <a:r>
                  <a:rPr lang="en-US" sz="3200" b="1" dirty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Solution to the Falling Parachutist </a:t>
                </a:r>
                <a:r>
                  <a:rPr lang="en-US" sz="3200" b="1" dirty="0" smtClean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Problem</a:t>
                </a:r>
                <a:endParaRPr lang="en-US" sz="3200" b="1" dirty="0">
                  <a:solidFill>
                    <a:srgbClr val="00B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A parachutist of mass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𝟔𝟖</m:t>
                    </m:r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3200" b="1" dirty="0"/>
                  <a:t>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𝐤𝐠</m:t>
                    </m:r>
                  </m:oMath>
                </a14:m>
                <a:r>
                  <a:rPr lang="en-US" sz="3200" b="1" dirty="0"/>
                  <a:t> jumps out of a stationary hot air </a:t>
                </a:r>
                <a:r>
                  <a:rPr lang="en-US" sz="3200" b="1" dirty="0" smtClean="0"/>
                  <a:t>balloon</a:t>
                </a:r>
                <a:r>
                  <a:rPr lang="en-US" sz="3200" b="1" dirty="0"/>
                  <a:t>.</a:t>
                </a:r>
              </a:p>
            </p:txBody>
          </p:sp>
        </mc:Choice>
        <mc:Fallback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3046988"/>
              </a:xfrm>
              <a:prstGeom prst="rect">
                <a:avLst/>
              </a:prstGeom>
              <a:blipFill>
                <a:blip r:embed="rId2"/>
                <a:stretch>
                  <a:fillRect l="-1800" r="-2133" b="-32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Rectangle 1"/>
              <p:cNvSpPr/>
              <p:nvPr/>
            </p:nvSpPr>
            <p:spPr>
              <a:xfrm>
                <a:off x="0" y="3483555"/>
                <a:ext cx="9144000" cy="246221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sz="3200" b="1" dirty="0" smtClean="0"/>
                  <a:t>Use Eq.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𝟏𝟎</m:t>
                        </m:r>
                      </m:e>
                    </m:d>
                  </m:oMath>
                </a14:m>
                <a:r>
                  <a:rPr lang="en-US" sz="3200" b="1" dirty="0">
                    <a:solidFill>
                      <a:schemeClr val="tx1"/>
                    </a:solidFill>
                  </a:rPr>
                  <a:t> </a:t>
                </a:r>
                <a:r>
                  <a:rPr lang="en-US" sz="3200" b="1" dirty="0"/>
                  <a:t>to compute velocity prior to opening the chute. </a:t>
                </a:r>
              </a:p>
              <a:p>
                <a:pPr algn="just">
                  <a:lnSpc>
                    <a:spcPct val="15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sz="3200" b="1" dirty="0"/>
                  <a:t>The drag coefficient is equal to </a:t>
                </a:r>
                <a14:m>
                  <m:oMath xmlns:m="http://schemas.openxmlformats.org/officeDocument/2006/math">
                    <m:r>
                      <a:rPr lang="en-US" sz="3200" b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𝟏𝟐</m:t>
                    </m:r>
                    <m:r>
                      <a:rPr lang="en-US" sz="3200" b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3200" b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𝟓</m:t>
                    </m:r>
                  </m:oMath>
                </a14:m>
                <a:r>
                  <a:rPr lang="en-US" sz="3200" b="1" dirty="0"/>
                  <a:t> </a:t>
                </a:r>
                <a14:m>
                  <m:oMath xmlns:m="http://schemas.openxmlformats.org/officeDocument/2006/math">
                    <m:r>
                      <a:rPr lang="en-US" sz="3200" b="1" dirty="0">
                        <a:latin typeface="Cambria Math" panose="02040503050406030204" pitchFamily="18" charset="0"/>
                      </a:rPr>
                      <m:t>𝐤𝐠</m:t>
                    </m:r>
                    <m:r>
                      <a:rPr lang="en-US" sz="3200" b="1" dirty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3200" b="1" dirty="0">
                        <a:latin typeface="Cambria Math" panose="02040503050406030204" pitchFamily="18" charset="0"/>
                      </a:rPr>
                      <m:t>𝐬</m:t>
                    </m:r>
                  </m:oMath>
                </a14:m>
                <a:r>
                  <a:rPr lang="en-US" sz="3200" b="1" dirty="0"/>
                  <a:t>.</a:t>
                </a:r>
              </a:p>
            </p:txBody>
          </p:sp>
        </mc:Choice>
        <mc:Fallback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483555"/>
                <a:ext cx="9144000" cy="2462213"/>
              </a:xfrm>
              <a:prstGeom prst="rect">
                <a:avLst/>
              </a:prstGeom>
              <a:blipFill>
                <a:blip r:embed="rId3"/>
                <a:stretch>
                  <a:fillRect l="-1667" r="-1667" b="-42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34744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0" y="0"/>
                <a:ext cx="9144000" cy="390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Solution</a:t>
                </a:r>
                <a:endParaRPr lang="en-US" sz="3200" b="1" dirty="0">
                  <a:solidFill>
                    <a:srgbClr val="00B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Inserting the parameters into Eq.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𝟏𝟎</m:t>
                        </m:r>
                      </m:e>
                    </m:d>
                  </m:oMath>
                </a14:m>
                <a:r>
                  <a:rPr lang="en-US" sz="3200" b="1" dirty="0"/>
                  <a:t> </a:t>
                </a:r>
                <a:r>
                  <a:rPr lang="en-US" sz="3200" b="1" dirty="0" smtClean="0"/>
                  <a:t>yields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𝒗</m:t>
                      </m:r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𝟗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𝟖</m:t>
                      </m:r>
                      <m:f>
                        <m:f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𝟔𝟖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𝟏𝟐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𝟓</m:t>
                          </m:r>
                        </m:den>
                      </m:f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𝟏𝟐</m:t>
                                  </m:r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𝟓</m:t>
                                  </m:r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/</m:t>
                                  </m:r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𝟔𝟖</m:t>
                                  </m:r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e>
                              </m:d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p>
                          </m:sSup>
                        </m:e>
                      </m:d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 </m:t>
                      </m:r>
                    </m:oMath>
                  </m:oMathPara>
                </a14:m>
                <a:endParaRPr lang="en-US" sz="3200" b="1" i="1" dirty="0" smtClean="0">
                  <a:latin typeface="Cambria Math" panose="02040503050406030204" pitchFamily="18" charset="0"/>
                </a:endParaRP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𝟓𝟑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𝟗</m:t>
                      </m:r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𝟏𝟖𝟑𝟓𝟓</m:t>
                              </m:r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3901774"/>
              </a:xfrm>
              <a:prstGeom prst="rect">
                <a:avLst/>
              </a:prstGeom>
              <a:blipFill>
                <a:blip r:embed="rId2"/>
                <a:stretch>
                  <a:fillRect l="-18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/>
              <p:cNvSpPr txBox="1"/>
              <p:nvPr/>
            </p:nvSpPr>
            <p:spPr>
              <a:xfrm>
                <a:off x="0" y="4092476"/>
                <a:ext cx="9144000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This relation can be used to compute the velocity at different points of time (for instance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 smtClean="0"/>
                  <a:t> at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𝟒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𝟔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𝟖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𝟏𝟐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,…</m:t>
                    </m:r>
                  </m:oMath>
                </a14:m>
                <a:r>
                  <a:rPr lang="en-US" sz="3200" b="1" dirty="0" smtClean="0"/>
                  <a:t>).</a:t>
                </a:r>
                <a:endParaRPr lang="en-US" sz="3200" b="1" dirty="0"/>
              </a:p>
            </p:txBody>
          </p:sp>
        </mc:Choice>
        <mc:Fallback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092476"/>
                <a:ext cx="9144000" cy="2308324"/>
              </a:xfrm>
              <a:prstGeom prst="rect">
                <a:avLst/>
              </a:prstGeom>
              <a:blipFill>
                <a:blip r:embed="rId3"/>
                <a:stretch>
                  <a:fillRect l="-1667" r="-1667" b="-44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76810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/>
              <p:cNvSpPr txBox="1"/>
              <p:nvPr/>
            </p:nvSpPr>
            <p:spPr>
              <a:xfrm>
                <a:off x="0" y="0"/>
                <a:ext cx="5105400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According </a:t>
                </a:r>
                <a:r>
                  <a:rPr lang="en-US" sz="3200" b="1" dirty="0"/>
                  <a:t>to the </a:t>
                </a:r>
                <a:r>
                  <a:rPr lang="en-US" sz="3200" b="1" dirty="0" smtClean="0"/>
                  <a:t>model</a:t>
                </a:r>
                <a:r>
                  <a:rPr lang="en-US" sz="3200" b="1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 smtClean="0"/>
                  <a:t> </a:t>
                </a:r>
                <a:r>
                  <a:rPr lang="en-US" sz="3200" b="1" dirty="0"/>
                  <a:t>the parachutist accelerates </a:t>
                </a:r>
                <a:r>
                  <a:rPr lang="en-US" sz="3200" b="1" dirty="0" smtClean="0"/>
                  <a:t>rapidly. </a:t>
                </a:r>
                <a:r>
                  <a:rPr lang="en-US" sz="3200" b="1" dirty="0"/>
                  <a:t>(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chemeClr val="accent3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𝐅𝐢𝐠𝐮𝐫𝐞</m:t>
                    </m:r>
                    <m:r>
                      <a:rPr lang="en-US" sz="3200" b="1" i="0" dirty="0" smtClean="0">
                        <a:solidFill>
                          <a:schemeClr val="accent3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chemeClr val="accent3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𝟒</m:t>
                    </m:r>
                  </m:oMath>
                </a14:m>
                <a:r>
                  <a:rPr lang="en-US" sz="3200" b="1" dirty="0" smtClean="0"/>
                  <a:t>)</a:t>
                </a:r>
                <a:endParaRPr lang="en-US" sz="3200" b="1" dirty="0"/>
              </a:p>
            </p:txBody>
          </p:sp>
        </mc:Choice>
        <mc:Fallback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5105400" cy="2308324"/>
              </a:xfrm>
              <a:prstGeom prst="rect">
                <a:avLst/>
              </a:prstGeom>
              <a:blipFill>
                <a:blip r:embed="rId2"/>
                <a:stretch>
                  <a:fillRect l="-2983" r="-2864" b="-44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/>
              <p:cNvSpPr txBox="1"/>
              <p:nvPr/>
            </p:nvSpPr>
            <p:spPr>
              <a:xfrm>
                <a:off x="0" y="2773740"/>
                <a:ext cx="5029200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A velocity </a:t>
                </a:r>
                <a:r>
                  <a:rPr lang="en-US" sz="3200" b="1" dirty="0" smtClean="0"/>
                  <a:t>of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𝟒𝟒</m:t>
                    </m:r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𝟖𝟕</m:t>
                    </m:r>
                  </m:oMath>
                </a14:m>
                <a:r>
                  <a:rPr lang="en-US" sz="3200" b="1" dirty="0" smtClean="0"/>
                  <a:t>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𝐦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𝐬</m:t>
                    </m:r>
                  </m:oMath>
                </a14:m>
                <a:r>
                  <a:rPr lang="en-US" sz="3200" b="1" dirty="0"/>
                  <a:t> </a:t>
                </a:r>
                <a:r>
                  <a:rPr lang="en-US" sz="3200" b="1" dirty="0" smtClean="0"/>
                  <a:t>is </a:t>
                </a:r>
                <a:r>
                  <a:rPr lang="en-US" sz="3200" b="1" dirty="0"/>
                  <a:t>attained after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𝟏𝟎</m:t>
                    </m:r>
                  </m:oMath>
                </a14:m>
                <a:r>
                  <a:rPr lang="en-US" sz="3200" b="1" dirty="0"/>
                  <a:t>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𝐬</m:t>
                    </m:r>
                  </m:oMath>
                </a14:m>
                <a:r>
                  <a:rPr lang="en-US" sz="3200" b="1" dirty="0"/>
                  <a:t>.</a:t>
                </a:r>
              </a:p>
            </p:txBody>
          </p:sp>
        </mc:Choice>
        <mc:Fallback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773740"/>
                <a:ext cx="5029200" cy="1569660"/>
              </a:xfrm>
              <a:prstGeom prst="rect">
                <a:avLst/>
              </a:prstGeom>
              <a:blipFill>
                <a:blip r:embed="rId3"/>
                <a:stretch>
                  <a:fillRect l="-3030" b="-69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/>
              <p:cNvSpPr txBox="1"/>
              <p:nvPr/>
            </p:nvSpPr>
            <p:spPr>
              <a:xfrm>
                <a:off x="0" y="4549676"/>
                <a:ext cx="9144000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Note also that after a sufficiently long time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 smtClean="0"/>
                  <a:t> a constant velocity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 smtClean="0"/>
                  <a:t> called </a:t>
                </a:r>
                <a:r>
                  <a:rPr lang="en-US" sz="3200" b="1" dirty="0"/>
                  <a:t>the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𝐭𝐞𝐫𝐦𝐢𝐧𝐚𝐥</m:t>
                    </m:r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𝐯𝐞𝐥𝐨𝐜𝐢𝐭𝐲</m:t>
                    </m:r>
                  </m:oMath>
                </a14:m>
                <a:r>
                  <a:rPr lang="en-US" sz="3200" b="1" dirty="0" smtClean="0">
                    <a:latin typeface="Cambria" panose="02040503050406030204" pitchFamily="18" charset="0"/>
                    <a:ea typeface="Cambria" panose="02040503050406030204" pitchFamily="18" charset="0"/>
                  </a:rPr>
                  <a:t>,</a:t>
                </a:r>
                <a:r>
                  <a:rPr lang="en-US" sz="3200" b="1" dirty="0"/>
                  <a:t> of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𝟓𝟑</m:t>
                    </m:r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𝟑𝟗</m:t>
                    </m:r>
                    <m:r>
                      <a:rPr lang="en-US" sz="32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𝐦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𝐬</m:t>
                    </m:r>
                  </m:oMath>
                </a14:m>
                <a:r>
                  <a:rPr lang="en-US" sz="3200" b="1" dirty="0"/>
                  <a:t> </a:t>
                </a:r>
                <a:r>
                  <a:rPr lang="en-US" sz="3200" b="1" dirty="0" smtClean="0"/>
                  <a:t>is </a:t>
                </a:r>
                <a:r>
                  <a:rPr lang="en-US" sz="3200" b="1" dirty="0"/>
                  <a:t>reached.</a:t>
                </a:r>
              </a:p>
            </p:txBody>
          </p:sp>
        </mc:Choice>
        <mc:Fallback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549676"/>
                <a:ext cx="9144000" cy="2308324"/>
              </a:xfrm>
              <a:prstGeom prst="rect">
                <a:avLst/>
              </a:prstGeom>
              <a:blipFill>
                <a:blip r:embed="rId4"/>
                <a:stretch>
                  <a:fillRect l="-1667" r="-1667" b="-44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5262" y="1"/>
            <a:ext cx="4012548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893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/>
              <p:cNvSpPr txBox="1"/>
              <p:nvPr/>
            </p:nvSpPr>
            <p:spPr>
              <a:xfrm>
                <a:off x="0" y="0"/>
                <a:ext cx="9144000" cy="3046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Solution</a:t>
                </a:r>
                <a:r>
                  <a:rPr lang="en-US" sz="3200" b="1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.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b="1" i="0" dirty="0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0" dirty="0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𝐜𝐨𝐧𝐭𝐢𝐧𝐮𝐞𝐝</m:t>
                        </m:r>
                      </m:e>
                    </m:d>
                  </m:oMath>
                </a14:m>
                <a:endParaRPr lang="en-US" sz="3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This velocity </a:t>
                </a:r>
                <a:r>
                  <a:rPr lang="en-US" sz="3200" b="1" dirty="0"/>
                  <a:t>is constant because</a:t>
                </a:r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eventually</a:t>
                </a:r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the force of gravity will be in balance with the </a:t>
                </a:r>
                <a:r>
                  <a:rPr lang="en-US" sz="3200" b="1" dirty="0" smtClean="0"/>
                  <a:t>air resistance</a:t>
                </a:r>
                <a:r>
                  <a:rPr lang="en-US" sz="3200" b="1" dirty="0"/>
                  <a:t>.</a:t>
                </a:r>
              </a:p>
            </p:txBody>
          </p:sp>
        </mc:Choice>
        <mc:Fallback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3046988"/>
              </a:xfrm>
              <a:prstGeom prst="rect">
                <a:avLst/>
              </a:prstGeom>
              <a:blipFill>
                <a:blip r:embed="rId2"/>
                <a:stretch>
                  <a:fillRect l="-1800" r="-1667" b="-32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0" y="3230145"/>
            <a:ext cx="9144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200" b="1" dirty="0"/>
              <a:t>Thus</a:t>
            </a:r>
            <a:r>
              <a:rPr lang="en-US" sz="32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,</a:t>
            </a:r>
            <a:r>
              <a:rPr lang="en-US" sz="3200" b="1" dirty="0"/>
              <a:t> the net force </a:t>
            </a:r>
            <a:r>
              <a:rPr lang="en-US" sz="3200" b="1" dirty="0" smtClean="0"/>
              <a:t>will be </a:t>
            </a:r>
            <a:r>
              <a:rPr lang="en-US" sz="3200" b="1" dirty="0"/>
              <a:t>zero and acceleration </a:t>
            </a:r>
            <a:r>
              <a:rPr lang="en-US" sz="3200" b="1" dirty="0" smtClean="0"/>
              <a:t>will eventually cease.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2495372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/>
              <p:cNvSpPr txBox="1"/>
              <p:nvPr/>
            </p:nvSpPr>
            <p:spPr>
              <a:xfrm>
                <a:off x="0" y="0"/>
                <a:ext cx="9144000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Eq.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𝟏𝟎</m:t>
                        </m:r>
                      </m:e>
                    </m:d>
                  </m:oMath>
                </a14:m>
                <a:r>
                  <a:rPr lang="en-US" sz="3200" b="1" dirty="0">
                    <a:solidFill>
                      <a:schemeClr val="tx1"/>
                    </a:solidFill>
                  </a:rPr>
                  <a:t> is </a:t>
                </a:r>
                <a:r>
                  <a:rPr lang="en-US" sz="3200" b="1" dirty="0"/>
                  <a:t>called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𝐚𝐧𝐚𝐥𝐲𝐭𝐢𝐜𝐚𝐥</m:t>
                    </m:r>
                  </m:oMath>
                </a14:m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or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𝐞𝐱𝐚𝐜𝐭</m:t>
                    </m:r>
                  </m:oMath>
                </a14:m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solution because it exactly </a:t>
                </a:r>
                <a:r>
                  <a:rPr lang="en-US" sz="3200" b="1" dirty="0" smtClean="0"/>
                  <a:t>satisfies the </a:t>
                </a:r>
                <a:r>
                  <a:rPr lang="en-US" sz="3200" b="1" dirty="0"/>
                  <a:t>original differential equation.</a:t>
                </a:r>
              </a:p>
            </p:txBody>
          </p:sp>
        </mc:Choice>
        <mc:Fallback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2308324"/>
              </a:xfrm>
              <a:prstGeom prst="rect">
                <a:avLst/>
              </a:prstGeom>
              <a:blipFill>
                <a:blip r:embed="rId2"/>
                <a:stretch>
                  <a:fillRect l="-1667" r="-1667" b="-44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0" y="2545140"/>
            <a:ext cx="9144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200" b="1" dirty="0"/>
              <a:t>Unfortunately</a:t>
            </a:r>
            <a:r>
              <a:rPr lang="en-US" sz="32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,</a:t>
            </a:r>
            <a:r>
              <a:rPr lang="en-US" sz="3200" b="1" dirty="0"/>
              <a:t> there are many mathematical models </a:t>
            </a:r>
            <a:r>
              <a:rPr lang="en-US" sz="3200" b="1" dirty="0" smtClean="0"/>
              <a:t>that cannot </a:t>
            </a:r>
            <a:r>
              <a:rPr lang="en-US" sz="3200" b="1" dirty="0"/>
              <a:t>be solved exactly.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4320281"/>
            <a:ext cx="9144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200" b="1" dirty="0"/>
              <a:t>In many of these cases</a:t>
            </a:r>
            <a:r>
              <a:rPr lang="en-US" sz="32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,</a:t>
            </a:r>
            <a:r>
              <a:rPr lang="en-US" sz="3200" b="1" dirty="0"/>
              <a:t> the only alternative is to develop a </a:t>
            </a:r>
            <a:r>
              <a:rPr lang="en-US" sz="3200" b="1" dirty="0" smtClean="0"/>
              <a:t>numerical solution </a:t>
            </a:r>
            <a:r>
              <a:rPr lang="en-US" sz="3200" b="1" dirty="0"/>
              <a:t>that approximates the exact solution.</a:t>
            </a:r>
          </a:p>
        </p:txBody>
      </p:sp>
    </p:spTree>
    <p:extLst>
      <p:ext uri="{BB962C8B-B14F-4D97-AF65-F5344CB8AC3E}">
        <p14:creationId xmlns:p14="http://schemas.microsoft.com/office/powerpoint/2010/main" val="94094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/>
              <p:cNvSpPr txBox="1"/>
              <p:nvPr/>
            </p:nvSpPr>
            <p:spPr>
              <a:xfrm>
                <a:off x="0" y="0"/>
                <a:ext cx="9144000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In the pre</a:t>
                </a:r>
                <a:r>
                  <a:rPr lang="en-US" sz="3200" b="1" dirty="0" smtClean="0">
                    <a:latin typeface="Cambria" panose="02040503050406030204" pitchFamily="18" charset="0"/>
                    <a:ea typeface="Cambria" panose="02040503050406030204" pitchFamily="18" charset="0"/>
                  </a:rPr>
                  <a:t>-</a:t>
                </a:r>
                <a:r>
                  <a:rPr lang="en-US" sz="3200" b="1" dirty="0" smtClean="0"/>
                  <a:t>computer era there were generally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𝟑</m:t>
                    </m:r>
                  </m:oMath>
                </a14:m>
                <a:r>
                  <a:rPr lang="en-US" sz="3200" b="1" dirty="0" smtClean="0"/>
                  <a:t> different ways in which researchers approached problem solving:</a:t>
                </a:r>
                <a:endParaRPr lang="en-US" sz="3200" b="1" dirty="0"/>
              </a:p>
            </p:txBody>
          </p:sp>
        </mc:Choice>
        <mc:Fallback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2308324"/>
              </a:xfrm>
              <a:prstGeom prst="rect">
                <a:avLst/>
              </a:prstGeom>
              <a:blipFill>
                <a:blip r:embed="rId2"/>
                <a:stretch>
                  <a:fillRect l="-1667" r="-1667" b="-44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/>
              <p:cNvSpPr txBox="1"/>
              <p:nvPr/>
            </p:nvSpPr>
            <p:spPr>
              <a:xfrm>
                <a:off x="0" y="2444809"/>
                <a:ext cx="9144000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514350" indent="-514350" algn="just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sz="3200" b="1" dirty="0" smtClean="0"/>
                  <a:t>Solutions were derived for some problems using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𝐚𝐧𝐚𝐥𝐲𝐭𝐢𝐜𝐚𝐥</m:t>
                    </m:r>
                  </m:oMath>
                </a14:m>
                <a:r>
                  <a:rPr lang="en-US" sz="3200" b="1" dirty="0" smtClean="0">
                    <a:solidFill>
                      <a:srgbClr val="C00000"/>
                    </a:solidFill>
                  </a:rPr>
                  <a:t> </a:t>
                </a:r>
                <a:r>
                  <a:rPr lang="en-US" sz="3200" b="1" dirty="0" smtClean="0"/>
                  <a:t>(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𝐞𝐱𝐚𝐜𝐭</m:t>
                    </m:r>
                  </m:oMath>
                </a14:m>
                <a:r>
                  <a:rPr lang="en-US" sz="3200" b="1" dirty="0" smtClean="0"/>
                  <a:t>) methods.</a:t>
                </a:r>
                <a:endParaRPr lang="en-US" sz="3200" b="1" dirty="0"/>
              </a:p>
            </p:txBody>
          </p:sp>
        </mc:Choice>
        <mc:Fallback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444809"/>
                <a:ext cx="9144000" cy="1569660"/>
              </a:xfrm>
              <a:prstGeom prst="rect">
                <a:avLst/>
              </a:prstGeom>
              <a:blipFill>
                <a:blip r:embed="rId3"/>
                <a:stretch>
                  <a:fillRect l="-2000" r="-1667" b="-69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/>
          <p:cNvSpPr txBox="1"/>
          <p:nvPr/>
        </p:nvSpPr>
        <p:spPr>
          <a:xfrm>
            <a:off x="0" y="4114800"/>
            <a:ext cx="9144000" cy="2232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just">
              <a:lnSpc>
                <a:spcPct val="150000"/>
              </a:lnSpc>
            </a:pPr>
            <a:r>
              <a:rPr lang="en-US" sz="3200" b="1" dirty="0" smtClean="0"/>
              <a:t>These solutions were often useful and provided insight into the behavior of some systems.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1559948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0" y="3200400"/>
                <a:ext cx="9144000" cy="36528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This can be illustrated for Newton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’</m:t>
                    </m:r>
                  </m:oMath>
                </a14:m>
                <a:r>
                  <a:rPr lang="en-US" sz="3200" b="1" dirty="0" smtClean="0"/>
                  <a:t>s second law by realizing that the time rate of change of velocity can be approximated by </a:t>
                </a:r>
                <a:r>
                  <a:rPr lang="en-US" sz="3200" b="1" dirty="0"/>
                  <a:t>(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𝐅𝐢𝐠𝐮𝐫𝐞</m:t>
                    </m:r>
                    <m:r>
                      <a:rPr lang="en-US" sz="32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𝟓</m:t>
                    </m:r>
                  </m:oMath>
                </a14:m>
                <a:r>
                  <a:rPr lang="en-US" sz="3200" b="1" dirty="0" smtClean="0"/>
                  <a:t>):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			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6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𝐝</m:t>
                        </m:r>
                        <m:r>
                          <a:rPr lang="en-US" sz="36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num>
                      <m:den>
                        <m:r>
                          <a:rPr lang="en-US" sz="36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𝐝</m:t>
                        </m:r>
                        <m:r>
                          <a:rPr lang="en-US" sz="36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den>
                    </m:f>
                    <m:r>
                      <a:rPr lang="en-US" sz="36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≅</m:t>
                    </m:r>
                    <m:f>
                      <m:fPr>
                        <m:ctrlPr>
                          <a:rPr lang="en-US" sz="36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sz="36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𝒗</m:t>
                        </m:r>
                      </m:num>
                      <m:den>
                        <m:r>
                          <a:rPr lang="en-US" sz="36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sz="36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𝒕</m:t>
                        </m:r>
                      </m:den>
                    </m:f>
                    <m:r>
                      <a:rPr lang="en-US" sz="36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6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𝒗</m:t>
                        </m:r>
                        <m:d>
                          <m:dPr>
                            <m:ctrlPr>
                              <a:rPr lang="en-US" sz="36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3600" b="1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600" b="1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𝒕</m:t>
                                </m:r>
                              </m:e>
                              <m:sub>
                                <m:r>
                                  <a:rPr lang="en-US" sz="3600" b="1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𝐢</m:t>
                                </m:r>
                                <m:r>
                                  <a:rPr lang="en-US" sz="3600" b="1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3600" b="1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</m:e>
                        </m:d>
                        <m:r>
                          <a:rPr lang="en-US" sz="36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36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𝒗</m:t>
                        </m:r>
                        <m:d>
                          <m:dPr>
                            <m:ctrlPr>
                              <a:rPr lang="en-US" sz="36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3600" b="1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600" b="1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𝒕</m:t>
                                </m:r>
                              </m:e>
                              <m:sub>
                                <m:r>
                                  <a:rPr lang="en-US" sz="3600" b="1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𝐢</m:t>
                                </m:r>
                              </m:sub>
                            </m:sSub>
                          </m:e>
                        </m:d>
                      </m:num>
                      <m:den>
                        <m:sSub>
                          <m:sSubPr>
                            <m:ctrlPr>
                              <a:rPr lang="en-US" sz="36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𝒕</m:t>
                            </m:r>
                          </m:e>
                          <m:sub>
                            <m:r>
                              <a:rPr lang="en-US" sz="3600" b="1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𝐢</m:t>
                            </m:r>
                            <m:r>
                              <a:rPr lang="en-US" sz="3600" b="1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3600" b="1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sz="36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36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𝒕</m:t>
                            </m:r>
                          </m:e>
                          <m:sub>
                            <m:r>
                              <a:rPr lang="en-US" sz="3600" b="1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𝐢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3200" b="1" dirty="0" smtClean="0"/>
                  <a:t> 	</a:t>
                </a:r>
                <a:r>
                  <a:rPr lang="en-US" sz="3200" b="1" dirty="0"/>
                  <a:t> </a:t>
                </a:r>
                <a:r>
                  <a:rPr lang="en-US" sz="3200" b="1" dirty="0" smtClean="0"/>
                  <a:t>     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b="1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𝟏𝟏</m:t>
                        </m:r>
                      </m:e>
                    </m:d>
                  </m:oMath>
                </a14:m>
                <a:endParaRPr lang="en-US" sz="3200" b="1" dirty="0"/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200400"/>
                <a:ext cx="9144000" cy="3652859"/>
              </a:xfrm>
              <a:prstGeom prst="rect">
                <a:avLst/>
              </a:prstGeom>
              <a:blipFill>
                <a:blip r:embed="rId2"/>
                <a:stretch>
                  <a:fillRect l="-1667" r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0" y="0"/>
                <a:ext cx="9144000" cy="3046988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𝐃𝐞𝐟𝐢𝐧𝐢𝐭𝐢𝐨𝐧</m:t>
                      </m:r>
                    </m:oMath>
                  </m:oMathPara>
                </a14:m>
                <a:endParaRPr lang="en-US" sz="3200" b="1" dirty="0" smtClean="0">
                  <a:solidFill>
                    <a:srgbClr val="00B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𝐍𝐮𝐦𝐞𝐫𝐢𝐜𝐚𝐥</m:t>
                    </m:r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𝐦𝐞𝐭𝐡𝐨𝐝𝐬</m:t>
                    </m:r>
                  </m:oMath>
                </a14:m>
                <a:r>
                  <a:rPr lang="en-US" sz="3200" b="1" dirty="0"/>
                  <a:t> are those in which the </a:t>
                </a:r>
                <a:r>
                  <a:rPr lang="en-US" sz="3200" b="1" dirty="0" smtClean="0"/>
                  <a:t>mathematical problem </a:t>
                </a:r>
                <a:r>
                  <a:rPr lang="en-US" sz="3200" b="1" dirty="0"/>
                  <a:t>is reformulated so it can be solved by arithmetic operations.</a:t>
                </a:r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304698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11543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/>
              <p:cNvSpPr txBox="1"/>
              <p:nvPr/>
            </p:nvSpPr>
            <p:spPr>
              <a:xfrm>
                <a:off x="0" y="5538985"/>
                <a:ext cx="9144000" cy="13190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2800" b="1" i="0" dirty="0" smtClean="0">
                        <a:solidFill>
                          <a:schemeClr val="accent3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𝐅𝐢𝐠𝐮𝐫𝐞</m:t>
                    </m:r>
                    <m:r>
                      <a:rPr lang="en-US" sz="2800" b="1" i="0" dirty="0" smtClean="0">
                        <a:solidFill>
                          <a:schemeClr val="accent3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1" i="0" dirty="0" smtClean="0">
                        <a:solidFill>
                          <a:schemeClr val="accent3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𝟓</m:t>
                    </m:r>
                  </m:oMath>
                </a14:m>
                <a:r>
                  <a:rPr lang="en-US" sz="2800" b="1" dirty="0"/>
                  <a:t>. </a:t>
                </a:r>
                <a:r>
                  <a:rPr lang="en-US" sz="2800" b="1" dirty="0">
                    <a:solidFill>
                      <a:schemeClr val="accent5">
                        <a:lumMod val="50000"/>
                      </a:schemeClr>
                    </a:solidFill>
                  </a:rPr>
                  <a:t>The use of a finite </a:t>
                </a:r>
                <a:r>
                  <a:rPr lang="en-US" sz="2800" b="1" dirty="0" smtClean="0">
                    <a:solidFill>
                      <a:schemeClr val="accent5">
                        <a:lumMod val="50000"/>
                      </a:schemeClr>
                    </a:solidFill>
                  </a:rPr>
                  <a:t>difference to </a:t>
                </a:r>
                <a:r>
                  <a:rPr lang="en-US" sz="2800" b="1" dirty="0">
                    <a:solidFill>
                      <a:schemeClr val="accent5">
                        <a:lumMod val="50000"/>
                      </a:schemeClr>
                    </a:solidFill>
                  </a:rPr>
                  <a:t>approximate the first </a:t>
                </a:r>
                <a:r>
                  <a:rPr lang="en-US" sz="2800" b="1" dirty="0" smtClean="0">
                    <a:solidFill>
                      <a:schemeClr val="accent5">
                        <a:lumMod val="50000"/>
                      </a:schemeClr>
                    </a:solidFill>
                  </a:rPr>
                  <a:t>derivative of </a:t>
                </a:r>
                <a14:m>
                  <m:oMath xmlns:m="http://schemas.openxmlformats.org/officeDocument/2006/math">
                    <m:r>
                      <a:rPr lang="en-US" sz="2800" b="1" i="1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r>
                  <a:rPr lang="en-US" sz="2800" b="1" dirty="0">
                    <a:solidFill>
                      <a:schemeClr val="accent5">
                        <a:lumMod val="50000"/>
                      </a:schemeClr>
                    </a:solidFill>
                  </a:rPr>
                  <a:t> with respect to </a:t>
                </a:r>
                <a14:m>
                  <m:oMath xmlns:m="http://schemas.openxmlformats.org/officeDocument/2006/math">
                    <m:r>
                      <a:rPr lang="en-US" sz="2800" b="1" i="1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𝒕</m:t>
                    </m:r>
                  </m:oMath>
                </a14:m>
                <a:r>
                  <a:rPr lang="en-US" sz="2800" b="1" dirty="0">
                    <a:solidFill>
                      <a:schemeClr val="accent5">
                        <a:lumMod val="50000"/>
                      </a:schemeClr>
                    </a:solidFill>
                  </a:rPr>
                  <a:t>.</a:t>
                </a:r>
                <a:endParaRPr lang="en-US" sz="2800" b="1" dirty="0">
                  <a:solidFill>
                    <a:schemeClr val="accent5">
                      <a:lumMod val="5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538985"/>
                <a:ext cx="9144000" cy="1319015"/>
              </a:xfrm>
              <a:prstGeom prst="rect">
                <a:avLst/>
              </a:prstGeom>
              <a:blipFill>
                <a:blip r:embed="rId2"/>
                <a:stretch>
                  <a:fillRect l="-1333" r="-1333" b="-120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4469" y="15240"/>
            <a:ext cx="6215062" cy="5594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456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/>
              <p:cNvSpPr txBox="1"/>
              <p:nvPr/>
            </p:nvSpPr>
            <p:spPr>
              <a:xfrm>
                <a:off x="0" y="0"/>
                <a:ext cx="9144000" cy="42780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3200" b="1" dirty="0" smtClean="0"/>
                  <a:t>Here:</a:t>
                </a:r>
              </a:p>
              <a:p>
                <a:pPr marL="457200" indent="-45720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𝒗</m:t>
                    </m:r>
                  </m:oMath>
                </a14:m>
                <a:r>
                  <a:rPr lang="en-US" sz="3200" b="1" dirty="0" smtClean="0"/>
                  <a:t> and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𝒕</m:t>
                    </m:r>
                  </m:oMath>
                </a14:m>
                <a:r>
                  <a:rPr lang="en-US" sz="3200" b="1" dirty="0" smtClean="0">
                    <a:solidFill>
                      <a:srgbClr val="002060"/>
                    </a:solidFill>
                  </a:rPr>
                  <a:t> </a:t>
                </a:r>
                <a:r>
                  <a:rPr lang="en-US" sz="3200" b="1" dirty="0" smtClean="0"/>
                  <a:t>are </a:t>
                </a:r>
                <a:r>
                  <a:rPr lang="en-US" sz="3200" b="1" dirty="0"/>
                  <a:t>differences in velocity and time</a:t>
                </a:r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respectively</a:t>
                </a:r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computed over finite </a:t>
                </a:r>
                <a:r>
                  <a:rPr lang="en-US" sz="3200" b="1" dirty="0" smtClean="0"/>
                  <a:t>intervals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r>
                  <a:rPr lang="en-US" sz="3200" b="1" dirty="0" smtClean="0"/>
                  <a:t> </a:t>
                </a:r>
              </a:p>
              <a:p>
                <a:pPr marL="457200" indent="-45720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3200" b="1" i="1" noProof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𝒗</m:t>
                    </m:r>
                    <m:r>
                      <a:rPr lang="en-US" sz="3200" b="1" i="1" noProof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3200" b="1" i="1" noProof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 noProof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  <m:sub>
                        <m:r>
                          <a:rPr lang="en-US" sz="3200" b="1" i="0" noProof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𝐢</m:t>
                        </m:r>
                      </m:sub>
                    </m:sSub>
                    <m:r>
                      <a:rPr lang="en-US" sz="3200" b="1" i="1" noProof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b="1" noProof="1" smtClean="0">
                    <a:solidFill>
                      <a:srgbClr val="002060"/>
                    </a:solidFill>
                  </a:rPr>
                  <a:t> </a:t>
                </a:r>
                <a:r>
                  <a:rPr lang="en-US" sz="3200" b="1" dirty="0" smtClean="0"/>
                  <a:t>is the </a:t>
                </a:r>
                <a:r>
                  <a:rPr lang="en-US" sz="3200" b="1" dirty="0"/>
                  <a:t>velocity at an initial time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  <m:sub>
                        <m:r>
                          <a:rPr lang="en-US" sz="3200" b="1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𝐢</m:t>
                        </m:r>
                      </m:sub>
                    </m:sSub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endParaRPr lang="en-US" sz="3200" b="1" dirty="0" smtClean="0"/>
              </a:p>
              <a:p>
                <a:pPr marL="457200" indent="-45720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𝒗</m:t>
                    </m:r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3200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  <m:sub>
                        <m:r>
                          <a:rPr lang="en-US" sz="3200" b="1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𝐢</m:t>
                        </m:r>
                        <m:r>
                          <a:rPr lang="en-US" sz="3200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3200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3200" b="1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b="1" dirty="0">
                    <a:solidFill>
                      <a:srgbClr val="002060"/>
                    </a:solidFill>
                  </a:rPr>
                  <a:t> </a:t>
                </a:r>
                <a:r>
                  <a:rPr lang="en-US" sz="3200" b="1" dirty="0" smtClean="0"/>
                  <a:t>is the </a:t>
                </a:r>
                <a:r>
                  <a:rPr lang="en-US" sz="3200" b="1" dirty="0"/>
                  <a:t>velocity at some later time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  <m:sub>
                        <m:r>
                          <a:rPr lang="en-US" sz="3200" b="1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𝐢</m:t>
                        </m:r>
                        <m:r>
                          <a:rPr lang="en-US" sz="3200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3200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sz="3200" b="1" dirty="0" smtClean="0"/>
                  <a:t>.</a:t>
                </a:r>
                <a:endParaRPr lang="en-US" sz="3200" b="1" dirty="0"/>
              </a:p>
            </p:txBody>
          </p:sp>
        </mc:Choice>
        <mc:Fallback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4278094"/>
              </a:xfrm>
              <a:prstGeom prst="rect">
                <a:avLst/>
              </a:prstGeom>
              <a:blipFill>
                <a:blip r:embed="rId2"/>
                <a:stretch>
                  <a:fillRect l="-1667" t="-1852" r="-1667" b="-19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0" y="4482019"/>
                <a:ext cx="9144000" cy="22340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Remember from calculus that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2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𝐝</m:t>
                          </m:r>
                          <m:r>
                            <a:rPr lang="en-US" sz="32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𝒗</m:t>
                          </m:r>
                        </m:num>
                        <m:den>
                          <m:r>
                            <a:rPr lang="en-US" sz="32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𝐝</m:t>
                          </m:r>
                          <m:r>
                            <a:rPr lang="en-US" sz="32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den>
                      </m:f>
                      <m:r>
                        <a:rPr lang="en-US" sz="32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32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3200" b="1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32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sz="3200" b="1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en-US" sz="3200" b="1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sz="3200" b="1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𝟎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3200" b="1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200" b="1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sz="3200" b="1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𝒗</m:t>
                              </m:r>
                            </m:num>
                            <m:den>
                              <m:r>
                                <a:rPr lang="en-US" sz="3200" b="1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sz="3200" b="1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𝒕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n-US" sz="3200" b="1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482019"/>
                <a:ext cx="9144000" cy="2234073"/>
              </a:xfrm>
              <a:prstGeom prst="rect">
                <a:avLst/>
              </a:prstGeom>
              <a:blipFill>
                <a:blip r:embed="rId3"/>
                <a:stretch>
                  <a:fillRect l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10028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/>
              <p:cNvSpPr txBox="1"/>
              <p:nvPr/>
            </p:nvSpPr>
            <p:spPr>
              <a:xfrm>
                <a:off x="0" y="0"/>
                <a:ext cx="9144000" cy="2308324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𝐃𝐞𝐟𝐢𝐧𝐢𝐭𝐢𝐨𝐧</m:t>
                      </m:r>
                    </m:oMath>
                  </m:oMathPara>
                </a14:m>
                <a:endParaRPr lang="en-US" sz="3200" b="1" dirty="0" smtClean="0">
                  <a:solidFill>
                    <a:srgbClr val="00B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Eq.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𝟏𝟏</m:t>
                        </m:r>
                      </m:e>
                    </m:d>
                  </m:oMath>
                </a14:m>
                <a:r>
                  <a:rPr lang="en-US" sz="3200" b="1" dirty="0"/>
                  <a:t> is called a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𝐟𝐢𝐧𝐢𝐭𝐞</m:t>
                    </m:r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𝐝𝐢𝐯𝐢𝐝𝐞𝐝</m:t>
                    </m:r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𝐝𝐢𝐟𝐟𝐞𝐫𝐞𝐧𝐜𝐞</m:t>
                    </m:r>
                  </m:oMath>
                </a14:m>
                <a:r>
                  <a:rPr lang="en-US" sz="3200" b="1" dirty="0"/>
                  <a:t> approximation of the derivative </a:t>
                </a:r>
                <a:r>
                  <a:rPr lang="en-US" sz="3200" b="1" dirty="0" smtClean="0"/>
                  <a:t>at time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  <m:sub>
                        <m:r>
                          <a:rPr lang="en-US" sz="3200" b="1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𝐢</m:t>
                        </m:r>
                      </m:sub>
                    </m:sSub>
                  </m:oMath>
                </a14:m>
                <a:r>
                  <a:rPr lang="en-US" sz="3200" b="1" dirty="0" smtClean="0">
                    <a:solidFill>
                      <a:schemeClr val="tx1"/>
                    </a:solidFill>
                  </a:rPr>
                  <a:t>.</a:t>
                </a:r>
                <a:endParaRPr lang="en-US" sz="3200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230832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/>
              <p:cNvSpPr txBox="1"/>
              <p:nvPr/>
            </p:nvSpPr>
            <p:spPr>
              <a:xfrm>
                <a:off x="0" y="2438400"/>
                <a:ext cx="9144000" cy="23891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It can be substituted into Eq.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𝟗</m:t>
                        </m:r>
                      </m:e>
                    </m:d>
                  </m:oMath>
                </a14:m>
                <a:r>
                  <a:rPr lang="en-US" sz="3200" b="1" dirty="0">
                    <a:solidFill>
                      <a:schemeClr val="tx1"/>
                    </a:solidFill>
                  </a:rPr>
                  <a:t> </a:t>
                </a:r>
                <a:r>
                  <a:rPr lang="en-US" sz="3200" b="1" dirty="0"/>
                  <a:t>to </a:t>
                </a:r>
                <a:r>
                  <a:rPr lang="en-US" sz="3200" b="1" dirty="0" smtClean="0"/>
                  <a:t>give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2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𝒗</m:t>
                          </m:r>
                          <m:d>
                            <m:dPr>
                              <m:ctrlPr>
                                <a:rPr lang="en-US" sz="32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200" b="1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1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𝒕</m:t>
                                  </m:r>
                                </m:e>
                                <m:sub>
                                  <m:r>
                                    <a:rPr lang="en-US" sz="3200" b="1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𝐢</m:t>
                                  </m:r>
                                  <m:r>
                                    <a:rPr lang="en-US" sz="3200" b="1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3200" b="1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32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𝒗</m:t>
                          </m:r>
                          <m:d>
                            <m:dPr>
                              <m:ctrlPr>
                                <a:rPr lang="en-US" sz="32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200" b="1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1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𝒕</m:t>
                                  </m:r>
                                </m:e>
                                <m:sub>
                                  <m:r>
                                    <a:rPr lang="en-US" sz="3200" b="1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𝐢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sz="32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𝒕</m:t>
                              </m:r>
                            </m:e>
                            <m:sub>
                              <m:r>
                                <a:rPr lang="en-US" sz="3200" b="1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𝐢</m:t>
                              </m:r>
                              <m:r>
                                <a:rPr lang="en-US" sz="32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32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sz="32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32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𝒕</m:t>
                              </m:r>
                            </m:e>
                            <m:sub>
                              <m:r>
                                <a:rPr lang="en-US" sz="3200" b="1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𝐢</m:t>
                              </m:r>
                            </m:sub>
                          </m:sSub>
                        </m:den>
                      </m:f>
                      <m:r>
                        <a:rPr lang="en-US" sz="32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𝒈</m:t>
                      </m:r>
                      <m:r>
                        <a:rPr lang="en-US" sz="32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32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𝒄</m:t>
                          </m:r>
                        </m:num>
                        <m:den>
                          <m:r>
                            <a:rPr lang="en-US" sz="32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𝒎</m:t>
                          </m:r>
                        </m:den>
                      </m:f>
                      <m:r>
                        <a:rPr lang="en-US" sz="32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𝒗</m:t>
                      </m:r>
                      <m:r>
                        <a:rPr lang="en-US" sz="32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32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𝒕</m:t>
                          </m:r>
                        </m:e>
                        <m:sub>
                          <m:r>
                            <a:rPr lang="en-US" sz="32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𝐢</m:t>
                          </m:r>
                        </m:sub>
                      </m:sSub>
                      <m:r>
                        <a:rPr lang="en-US" sz="32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b="1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438400"/>
                <a:ext cx="9144000" cy="2389116"/>
              </a:xfrm>
              <a:prstGeom prst="rect">
                <a:avLst/>
              </a:prstGeom>
              <a:blipFill>
                <a:blip r:embed="rId3"/>
                <a:stretch>
                  <a:fillRect l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0" y="4926894"/>
                <a:ext cx="9144000" cy="19311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This equation can then be rearranged to yield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 </a:t>
                </a:r>
                <a:r>
                  <a:rPr lang="en-US" sz="3200" b="1" dirty="0" smtClean="0"/>
                  <a:t> 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𝒗</m:t>
                    </m:r>
                    <m:d>
                      <m:dPr>
                        <m:ctrlP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𝒕</m:t>
                            </m:r>
                          </m:e>
                          <m:sub>
                            <m:r>
                              <a:rPr lang="en-US" sz="3200" b="1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𝐢</m:t>
                            </m:r>
                            <m:r>
                              <a:rPr lang="en-US" sz="3200" b="1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3200" b="1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e>
                    </m:d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𝒗</m:t>
                    </m:r>
                    <m:d>
                      <m:dPr>
                        <m:ctrlP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𝒕</m:t>
                            </m:r>
                          </m:e>
                          <m:sub>
                            <m:r>
                              <a:rPr lang="en-US" sz="3200" b="1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𝐢</m:t>
                            </m:r>
                          </m:sub>
                        </m:sSub>
                      </m:e>
                    </m:d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begChr m:val="["/>
                        <m:endChr m:val="]"/>
                        <m:ctrlP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𝒈</m:t>
                        </m:r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32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2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𝒄</m:t>
                            </m:r>
                          </m:num>
                          <m:den>
                            <m:r>
                              <a:rPr lang="en-US" sz="32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𝒎</m:t>
                            </m:r>
                          </m:den>
                        </m:f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  <m:d>
                          <m:dPr>
                            <m:ctrlPr>
                              <a:rPr lang="en-US" sz="32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3200" b="1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200" b="1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𝒕</m:t>
                                </m:r>
                              </m:e>
                              <m:sub>
                                <m:r>
                                  <a:rPr lang="en-US" sz="3200" b="1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𝐢</m:t>
                                </m:r>
                              </m:sub>
                            </m:sSub>
                          </m:e>
                        </m:d>
                      </m:e>
                    </m:d>
                    <m:d>
                      <m:dPr>
                        <m:ctrlP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𝒕</m:t>
                            </m:r>
                          </m:e>
                          <m:sub>
                            <m:r>
                              <a:rPr lang="en-US" sz="3200" b="1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𝐢</m:t>
                            </m:r>
                            <m:r>
                              <a:rPr lang="en-US" sz="3200" b="1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32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32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𝒕</m:t>
                            </m:r>
                          </m:e>
                          <m:sub>
                            <m:r>
                              <a:rPr lang="en-US" sz="3200" b="1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𝐢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3200" b="1" dirty="0" smtClean="0"/>
                  <a:t> </a:t>
                </a:r>
                <a:r>
                  <a:rPr lang="en-US" sz="3200" b="1" dirty="0"/>
                  <a:t> </a:t>
                </a:r>
                <a:r>
                  <a:rPr lang="en-US" sz="3200" b="1" dirty="0" smtClean="0"/>
                  <a:t> 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b="1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𝟏𝟐</m:t>
                        </m:r>
                      </m:e>
                    </m:d>
                  </m:oMath>
                </a14:m>
                <a:endParaRPr lang="en-US" sz="3200" b="1" dirty="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926894"/>
                <a:ext cx="9144000" cy="1931106"/>
              </a:xfrm>
              <a:prstGeom prst="rect">
                <a:avLst/>
              </a:prstGeom>
              <a:blipFill>
                <a:blip r:embed="rId4"/>
                <a:stretch>
                  <a:fillRect l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34530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5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/>
              <p:cNvSpPr txBox="1"/>
              <p:nvPr/>
            </p:nvSpPr>
            <p:spPr>
              <a:xfrm>
                <a:off x="0" y="0"/>
                <a:ext cx="9144000" cy="3046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Thus</a:t>
                </a:r>
                <a:r>
                  <a:rPr lang="en-US" sz="3200" b="1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 smtClean="0"/>
                  <a:t> the </a:t>
                </a:r>
                <a:r>
                  <a:rPr lang="en-US" sz="3200" b="1" dirty="0"/>
                  <a:t>differential equation has been transformed into an equation that can be used to </a:t>
                </a:r>
                <a:r>
                  <a:rPr lang="en-US" sz="3200" b="1" dirty="0" smtClean="0"/>
                  <a:t>determine the </a:t>
                </a:r>
                <a:r>
                  <a:rPr lang="en-US" sz="3200" b="1" dirty="0"/>
                  <a:t>velocity algebraically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  <m:sub>
                        <m:r>
                          <a:rPr lang="en-US" sz="3200" b="1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𝐢</m:t>
                        </m:r>
                        <m:r>
                          <a:rPr lang="en-US" sz="3200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3200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sz="3200" b="1" dirty="0"/>
                  <a:t> using the slope and previous values of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r>
                  <a:rPr lang="en-US" sz="3200" b="1" dirty="0"/>
                  <a:t> and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𝒕</m:t>
                    </m:r>
                  </m:oMath>
                </a14:m>
                <a:r>
                  <a:rPr lang="en-US" sz="3200" b="1" dirty="0"/>
                  <a:t>.</a:t>
                </a:r>
              </a:p>
            </p:txBody>
          </p:sp>
        </mc:Choice>
        <mc:Fallback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3046988"/>
              </a:xfrm>
              <a:prstGeom prst="rect">
                <a:avLst/>
              </a:prstGeom>
              <a:blipFill>
                <a:blip r:embed="rId2"/>
                <a:stretch>
                  <a:fillRect l="-1667" r="-1667" b="-32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/>
              <p:cNvSpPr txBox="1"/>
              <p:nvPr/>
            </p:nvSpPr>
            <p:spPr>
              <a:xfrm>
                <a:off x="0" y="3274006"/>
                <a:ext cx="9144000" cy="35839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Notice that the term in brackets </a:t>
                </a:r>
                <a:endParaRPr lang="en-US" sz="3200" b="1" dirty="0" smtClean="0"/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32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𝒈</m:t>
                          </m:r>
                          <m:r>
                            <a:rPr lang="en-US" sz="32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32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2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num>
                            <m:den>
                              <m:r>
                                <a:rPr lang="en-US" sz="32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𝒎</m:t>
                              </m:r>
                            </m:den>
                          </m:f>
                          <m:r>
                            <a:rPr lang="en-US" sz="32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𝒗</m:t>
                          </m:r>
                          <m:d>
                            <m:dPr>
                              <m:ctrlPr>
                                <a:rPr lang="en-US" sz="32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200" b="1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1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e>
                                <m:sub>
                                  <m:r>
                                    <a:rPr lang="en-US" sz="3200" b="1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𝐢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sz="3200" b="1" dirty="0"/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is </a:t>
                </a:r>
                <a:r>
                  <a:rPr lang="en-US" sz="3200" b="1" dirty="0"/>
                  <a:t>the right</a:t>
                </a:r>
                <a:r>
                  <a:rPr lang="en-US" sz="3200" b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-</a:t>
                </a:r>
                <a:r>
                  <a:rPr lang="en-US" sz="3200" b="1" dirty="0"/>
                  <a:t>hand side of the differential equation </a:t>
                </a:r>
                <a:r>
                  <a:rPr lang="en-US" sz="3200" b="1" dirty="0" smtClean="0"/>
                  <a:t>itself.</a:t>
                </a:r>
                <a:endParaRPr lang="en-US" sz="3200" b="1" dirty="0"/>
              </a:p>
            </p:txBody>
          </p:sp>
        </mc:Choice>
        <mc:Fallback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274006"/>
                <a:ext cx="9144000" cy="3583994"/>
              </a:xfrm>
              <a:prstGeom prst="rect">
                <a:avLst/>
              </a:prstGeom>
              <a:blipFill>
                <a:blip r:embed="rId3"/>
                <a:stretch>
                  <a:fillRect l="-1667" r="-1667" b="-25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70552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/>
              <p:cNvSpPr txBox="1"/>
              <p:nvPr/>
            </p:nvSpPr>
            <p:spPr>
              <a:xfrm>
                <a:off x="0" y="0"/>
                <a:ext cx="9144000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If you are </a:t>
                </a:r>
                <a:r>
                  <a:rPr lang="en-US" sz="3200" b="1" dirty="0"/>
                  <a:t>given an initial value for velocity at some time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  <m:sub>
                        <m:r>
                          <a:rPr lang="en-US" sz="3200" b="1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𝐢</m:t>
                        </m:r>
                      </m:sub>
                    </m:sSub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 smtClean="0"/>
                  <a:t> </a:t>
                </a:r>
                <a:r>
                  <a:rPr lang="en-US" sz="3200" b="1" dirty="0"/>
                  <a:t>you can easily compute velocity at  a later </a:t>
                </a:r>
                <a:r>
                  <a:rPr lang="en-US" sz="3200" b="1" dirty="0" smtClean="0"/>
                  <a:t>time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  <m:sub>
                        <m:r>
                          <a:rPr lang="en-US" sz="32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𝐢</m:t>
                        </m:r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sz="3200" b="1" dirty="0" smtClean="0"/>
                  <a:t>.</a:t>
                </a:r>
                <a:endParaRPr lang="en-US" sz="3200" b="1" dirty="0"/>
              </a:p>
            </p:txBody>
          </p:sp>
        </mc:Choice>
        <mc:Fallback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2308324"/>
              </a:xfrm>
              <a:prstGeom prst="rect">
                <a:avLst/>
              </a:prstGeom>
              <a:blipFill>
                <a:blip r:embed="rId2"/>
                <a:stretch>
                  <a:fillRect l="-1667" r="-1667" b="-44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/>
              <p:cNvSpPr txBox="1"/>
              <p:nvPr/>
            </p:nvSpPr>
            <p:spPr>
              <a:xfrm>
                <a:off x="0" y="2568476"/>
                <a:ext cx="9144000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This new value of velocity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  <m:sub>
                        <m:r>
                          <a:rPr lang="en-US" sz="3200" b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𝐢</m:t>
                        </m:r>
                        <m:r>
                          <a:rPr lang="en-US" sz="32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32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sz="3200" b="1" dirty="0" smtClean="0"/>
                  <a:t> can </a:t>
                </a:r>
                <a:r>
                  <a:rPr lang="en-US" sz="3200" b="1" dirty="0"/>
                  <a:t>in turn be employed to extend </a:t>
                </a:r>
                <a:r>
                  <a:rPr lang="en-US" sz="3200" b="1" dirty="0" smtClean="0"/>
                  <a:t>the computation </a:t>
                </a:r>
                <a:r>
                  <a:rPr lang="en-US" sz="3200" b="1" dirty="0"/>
                  <a:t>to velocity </a:t>
                </a:r>
                <a:r>
                  <a:rPr lang="en-US" sz="3200" b="1" dirty="0" smtClean="0"/>
                  <a:t>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  <m:sub>
                        <m:r>
                          <a:rPr lang="en-US" sz="3200" b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𝐢</m:t>
                        </m:r>
                        <m:r>
                          <a:rPr lang="en-US" sz="32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sz="3200" b="1" dirty="0" smtClean="0"/>
                  <a:t> and </a:t>
                </a:r>
                <a:r>
                  <a:rPr lang="en-US" sz="3200" b="1" dirty="0"/>
                  <a:t>so on.</a:t>
                </a:r>
              </a:p>
            </p:txBody>
          </p:sp>
        </mc:Choice>
        <mc:Fallback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568476"/>
                <a:ext cx="9144000" cy="2308324"/>
              </a:xfrm>
              <a:prstGeom prst="rect">
                <a:avLst/>
              </a:prstGeom>
              <a:blipFill>
                <a:blip r:embed="rId3"/>
                <a:stretch>
                  <a:fillRect l="-1667" r="-1667" b="-44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/>
              <p:cNvSpPr txBox="1"/>
              <p:nvPr/>
            </p:nvSpPr>
            <p:spPr>
              <a:xfrm>
                <a:off x="0" y="5059740"/>
                <a:ext cx="9144000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Thus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at any time along the </a:t>
                </a:r>
                <a:r>
                  <a:rPr lang="en-US" sz="3200" b="1" dirty="0" smtClean="0"/>
                  <a:t>way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i="0" dirty="0">
                    <a:solidFill>
                      <a:srgbClr val="7030A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  <a:r>
                  <a:rPr lang="en-US" sz="3200" b="1" i="0" dirty="0" smtClean="0">
                    <a:solidFill>
                      <a:srgbClr val="7030A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 </a:t>
                </a:r>
                <a:r>
                  <a:rPr lang="en-US" sz="2800" b="1" i="0" dirty="0" smtClean="0">
                    <a:solidFill>
                      <a:srgbClr val="002060"/>
                    </a:solidFill>
                    <a:latin typeface="Century" panose="02040604050505020304" pitchFamily="18" charset="0"/>
                    <a:cs typeface="Courier New" panose="02070309020205020404" pitchFamily="49" charset="0"/>
                  </a:rPr>
                  <a:t>“</a:t>
                </a:r>
                <a:r>
                  <a:rPr lang="en-US" sz="2800" b="1" i="0" dirty="0" err="1" smtClean="0">
                    <a:solidFill>
                      <a:srgbClr val="002060"/>
                    </a:solidFill>
                    <a:latin typeface="Century" panose="02040604050505020304" pitchFamily="18" charset="0"/>
                    <a:cs typeface="Courier New" panose="02070309020205020404" pitchFamily="49" charset="0"/>
                  </a:rPr>
                  <a:t>new_value</a:t>
                </a:r>
                <a:r>
                  <a:rPr lang="en-US" sz="2800" b="1" i="0" dirty="0" smtClean="0">
                    <a:solidFill>
                      <a:srgbClr val="002060"/>
                    </a:solidFill>
                    <a:latin typeface="Century" panose="02040604050505020304" pitchFamily="18" charset="0"/>
                    <a:cs typeface="Courier New" panose="02070309020205020404" pitchFamily="49" charset="0"/>
                  </a:rPr>
                  <a:t> </a:t>
                </a:r>
                <a:r>
                  <a:rPr lang="en-US" sz="2800" b="1" i="0" dirty="0" smtClean="0">
                    <a:solidFill>
                      <a:srgbClr val="002060"/>
                    </a:solidFill>
                    <a:latin typeface="Century" panose="02040604050505020304" pitchFamily="18" charset="0"/>
                    <a:cs typeface="Courier New" panose="02070309020205020404" pitchFamily="49" charset="0"/>
                  </a:rPr>
                  <a:t>= old_value + slope </a:t>
                </a:r>
                <a:r>
                  <a:rPr lang="en-US" sz="2800" b="1" i="0" dirty="0" smtClean="0">
                    <a:solidFill>
                      <a:srgbClr val="002060"/>
                    </a:solidFill>
                    <a:latin typeface="Century" panose="02040604050505020304" pitchFamily="18" charset="0"/>
                    <a:cs typeface="Courier New" panose="02070309020205020404" pitchFamily="49" charset="0"/>
                  </a:rPr>
                  <a:t>× step_size</a:t>
                </a:r>
                <a:r>
                  <a:rPr lang="en-US" sz="2800" b="1" i="0" dirty="0" smtClean="0">
                    <a:solidFill>
                      <a:srgbClr val="002060"/>
                    </a:solidFill>
                    <a:latin typeface="Century" panose="02040604050505020304" pitchFamily="18" charset="0"/>
                    <a:cs typeface="Courier New" panose="02070309020205020404" pitchFamily="49" charset="0"/>
                  </a:rPr>
                  <a:t>"</a:t>
                </a:r>
                <a:endParaRPr lang="en-US" sz="3600" b="1" dirty="0">
                  <a:solidFill>
                    <a:srgbClr val="002060"/>
                  </a:solidFill>
                  <a:latin typeface="Century" panose="02040604050505020304" pitchFamily="18" charset="0"/>
                  <a:cs typeface="Courier New" panose="02070309020205020404" pitchFamily="49" charset="0"/>
                </a:endParaRPr>
              </a:p>
            </p:txBody>
          </p:sp>
        </mc:Choice>
        <mc:Fallback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059740"/>
                <a:ext cx="9144000" cy="1569660"/>
              </a:xfrm>
              <a:prstGeom prst="rect">
                <a:avLst/>
              </a:prstGeom>
              <a:blipFill>
                <a:blip r:embed="rId4"/>
                <a:stretch>
                  <a:fillRect l="-1667" b="-46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80494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/>
              <p:cNvSpPr txBox="1"/>
              <p:nvPr/>
            </p:nvSpPr>
            <p:spPr>
              <a:xfrm>
                <a:off x="0" y="0"/>
                <a:ext cx="9144000" cy="39395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Example 2</a:t>
                </a:r>
                <a:r>
                  <a:rPr lang="en-US" sz="32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. </a:t>
                </a:r>
                <a:r>
                  <a:rPr lang="en-US" sz="3200" b="1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Numerical </a:t>
                </a:r>
                <a:r>
                  <a:rPr lang="en-US" sz="32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Solution to the Falling Parachutist </a:t>
                </a:r>
                <a:r>
                  <a:rPr lang="en-US" sz="3200" b="1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Problem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Perform the same computation as in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𝐄𝐱𝐚𝐦𝐩𝐥𝐞</m:t>
                    </m:r>
                    <m:r>
                      <a:rPr lang="en-US" sz="32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3200" b="1" dirty="0" smtClean="0"/>
                  <a:t> </a:t>
                </a:r>
                <a:r>
                  <a:rPr lang="en-US" sz="3200" b="1" dirty="0"/>
                  <a:t>but use Eq.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𝟏𝟐</m:t>
                        </m:r>
                      </m:e>
                    </m:d>
                  </m:oMath>
                </a14:m>
                <a:r>
                  <a:rPr lang="en-US" sz="3200" b="1" dirty="0" smtClean="0">
                    <a:solidFill>
                      <a:schemeClr val="tx1"/>
                    </a:solidFill>
                  </a:rPr>
                  <a:t> to </a:t>
                </a:r>
                <a:r>
                  <a:rPr lang="en-US" sz="3200" b="1" dirty="0"/>
                  <a:t>compute the velocity. </a:t>
                </a:r>
                <a:endParaRPr lang="en-US" sz="3200" b="1" dirty="0" smtClean="0"/>
              </a:p>
              <a:p>
                <a:pPr algn="just">
                  <a:lnSpc>
                    <a:spcPct val="150000"/>
                  </a:lnSpc>
                  <a:spcBef>
                    <a:spcPts val="1200"/>
                  </a:spcBef>
                </a:pPr>
                <a:r>
                  <a:rPr lang="en-US" sz="3200" b="1" dirty="0" smtClean="0"/>
                  <a:t>Employ </a:t>
                </a:r>
                <a:r>
                  <a:rPr lang="en-US" sz="3200" b="1" dirty="0"/>
                  <a:t>a step size of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𝟐</m:t>
                    </m:r>
                  </m:oMath>
                </a14:m>
                <a:r>
                  <a:rPr lang="en-US" sz="3200" b="1" dirty="0" smtClean="0"/>
                  <a:t> </a:t>
                </a:r>
                <a:r>
                  <a:rPr lang="en-US" sz="3200" b="1" dirty="0"/>
                  <a:t>for the calculation.</a:t>
                </a:r>
              </a:p>
            </p:txBody>
          </p:sp>
        </mc:Choice>
        <mc:Fallback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3939540"/>
              </a:xfrm>
              <a:prstGeom prst="rect">
                <a:avLst/>
              </a:prstGeom>
              <a:blipFill>
                <a:blip r:embed="rId2"/>
                <a:stretch>
                  <a:fillRect l="-1800" r="-2133" b="-2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/>
              <p:cNvSpPr txBox="1"/>
              <p:nvPr/>
            </p:nvSpPr>
            <p:spPr>
              <a:xfrm>
                <a:off x="0" y="4191000"/>
                <a:ext cx="9144000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Solution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At the start of the computation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  <m:sub>
                        <m:r>
                          <a:rPr lang="en-US" sz="3200" b="1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𝐢</m:t>
                        </m:r>
                      </m:sub>
                    </m:sSub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sz="3200" b="1" dirty="0"/>
                  <a:t>)</a:t>
                </a:r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the velocity of the parachutist is zero.</a:t>
                </a:r>
              </a:p>
            </p:txBody>
          </p:sp>
        </mc:Choice>
        <mc:Fallback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191000"/>
                <a:ext cx="9144000" cy="2308324"/>
              </a:xfrm>
              <a:prstGeom prst="rect">
                <a:avLst/>
              </a:prstGeom>
              <a:blipFill>
                <a:blip r:embed="rId3"/>
                <a:stretch>
                  <a:fillRect l="-1800" r="-1667" b="-44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16193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/>
              <p:cNvSpPr txBox="1"/>
              <p:nvPr/>
            </p:nvSpPr>
            <p:spPr>
              <a:xfrm>
                <a:off x="0" y="0"/>
                <a:ext cx="9144000" cy="37856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Solution</a:t>
                </a:r>
                <a:r>
                  <a:rPr lang="en-US" sz="3200" b="1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.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b="1" i="0" dirty="0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0" dirty="0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𝐜𝐨𝐧𝐭𝐢𝐧𝐮𝐞𝐝</m:t>
                        </m:r>
                      </m:e>
                    </m:d>
                  </m:oMath>
                </a14:m>
                <a:endParaRPr lang="en-US" sz="32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Using this information and the parameter values from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𝐄𝐱𝐚𝐦𝐩𝐥𝐞</m:t>
                    </m:r>
                    <m:r>
                      <a:rPr lang="en-US" sz="32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3200" b="1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 smtClean="0"/>
                  <a:t> </a:t>
                </a:r>
                <a:r>
                  <a:rPr lang="en-US" sz="3200" b="1" dirty="0"/>
                  <a:t>Eq.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𝟏𝟐</m:t>
                        </m:r>
                      </m:e>
                    </m:d>
                  </m:oMath>
                </a14:m>
                <a:r>
                  <a:rPr lang="en-US" sz="3200" b="1" dirty="0"/>
                  <a:t> can be </a:t>
                </a:r>
                <a:r>
                  <a:rPr lang="en-US" sz="3200" b="1" dirty="0" smtClean="0"/>
                  <a:t>used to </a:t>
                </a:r>
                <a:r>
                  <a:rPr lang="en-US" sz="3200" b="1" dirty="0"/>
                  <a:t>compute velocity at </a:t>
                </a:r>
                <a:r>
                  <a:rPr lang="en-US" sz="3200" b="1" dirty="0" smtClean="0"/>
                  <a:t>different points of time (for instance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 smtClean="0"/>
                  <a:t> at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𝟒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𝟔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𝟖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𝟏𝟐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,…</m:t>
                    </m:r>
                  </m:oMath>
                </a14:m>
                <a:r>
                  <a:rPr lang="en-US" sz="3200" b="1" dirty="0" smtClean="0"/>
                  <a:t>).</a:t>
                </a:r>
                <a:endParaRPr lang="en-US" sz="3200" b="1" dirty="0"/>
              </a:p>
            </p:txBody>
          </p:sp>
        </mc:Choice>
        <mc:Fallback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3785652"/>
              </a:xfrm>
              <a:prstGeom prst="rect">
                <a:avLst/>
              </a:prstGeom>
              <a:blipFill>
                <a:blip r:embed="rId2"/>
                <a:stretch>
                  <a:fillRect l="-1800" r="-1667" b="-24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/>
              <p:cNvSpPr txBox="1"/>
              <p:nvPr/>
            </p:nvSpPr>
            <p:spPr>
              <a:xfrm>
                <a:off x="0" y="3886417"/>
                <a:ext cx="9144000" cy="29715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The results are plotted in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𝐅𝐢𝐠𝐮𝐫𝐞</m:t>
                    </m:r>
                    <m:r>
                      <a:rPr lang="en-US" sz="3200" b="1" i="0" dirty="0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𝟔</m:t>
                    </m:r>
                  </m:oMath>
                </a14:m>
                <a:r>
                  <a:rPr lang="en-US" sz="3200" b="1" dirty="0" smtClean="0"/>
                  <a:t> </a:t>
                </a:r>
                <a:r>
                  <a:rPr lang="en-US" sz="3200" b="1" dirty="0"/>
                  <a:t>along with the exact </a:t>
                </a:r>
                <a:r>
                  <a:rPr lang="en-US" sz="3200" b="1" dirty="0" smtClean="0"/>
                  <a:t>solution</a:t>
                </a:r>
                <a:r>
                  <a:rPr lang="en-US" sz="3200" b="1" dirty="0" smtClean="0">
                    <a:latin typeface="Cambria" panose="02040503050406030204" pitchFamily="18" charset="0"/>
                    <a:ea typeface="Cambria" panose="02040503050406030204" pitchFamily="18" charset="0"/>
                  </a:rPr>
                  <a:t>,</a:t>
                </a:r>
                <a:r>
                  <a:rPr lang="en-US" sz="3200" b="1" dirty="0" smtClean="0"/>
                  <a:t> from which it </a:t>
                </a:r>
                <a:r>
                  <a:rPr lang="en-US" sz="3200" b="1" dirty="0"/>
                  <a:t>can be seen that </a:t>
                </a:r>
                <a:r>
                  <a:rPr lang="en-US" sz="3200" b="1" dirty="0" smtClean="0"/>
                  <a:t>the numerical </a:t>
                </a:r>
                <a:r>
                  <a:rPr lang="en-US" sz="3200" b="1" dirty="0"/>
                  <a:t>method captures the essential features of the exact solution.</a:t>
                </a:r>
              </a:p>
            </p:txBody>
          </p:sp>
        </mc:Choice>
        <mc:Fallback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886417"/>
                <a:ext cx="9144000" cy="2971583"/>
              </a:xfrm>
              <a:prstGeom prst="rect">
                <a:avLst/>
              </a:prstGeom>
              <a:blipFill>
                <a:blip r:embed="rId3"/>
                <a:stretch>
                  <a:fillRect l="-1667" r="-1667" b="-59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94590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5412" y="0"/>
            <a:ext cx="6353175" cy="564828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0" y="5538985"/>
                <a:ext cx="9144000" cy="13190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2800" b="1" i="0" dirty="0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𝐅𝐢𝐠𝐮𝐫𝐞</m:t>
                    </m:r>
                    <m:r>
                      <a:rPr lang="en-US" sz="2800" b="1" i="0" dirty="0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1" i="0" dirty="0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𝟔</m:t>
                    </m:r>
                  </m:oMath>
                </a14:m>
                <a:r>
                  <a:rPr lang="en-US" sz="2800" b="1" dirty="0"/>
                  <a:t>. </a:t>
                </a:r>
                <a:r>
                  <a:rPr lang="en-US" sz="2800" b="1" dirty="0">
                    <a:solidFill>
                      <a:schemeClr val="accent5">
                        <a:lumMod val="50000"/>
                      </a:schemeClr>
                    </a:solidFill>
                  </a:rPr>
                  <a:t>Comparison of the </a:t>
                </a:r>
                <a:r>
                  <a:rPr lang="en-US" sz="2800" b="1" dirty="0" smtClean="0">
                    <a:solidFill>
                      <a:schemeClr val="accent5">
                        <a:lumMod val="50000"/>
                      </a:schemeClr>
                    </a:solidFill>
                  </a:rPr>
                  <a:t>numerical and </a:t>
                </a:r>
                <a:r>
                  <a:rPr lang="en-US" sz="2800" b="1" dirty="0">
                    <a:solidFill>
                      <a:schemeClr val="accent5">
                        <a:lumMod val="50000"/>
                      </a:schemeClr>
                    </a:solidFill>
                  </a:rPr>
                  <a:t>analytical solutions for </a:t>
                </a:r>
                <a:r>
                  <a:rPr lang="en-US" sz="2800" b="1" dirty="0" smtClean="0">
                    <a:solidFill>
                      <a:schemeClr val="accent5">
                        <a:lumMod val="50000"/>
                      </a:schemeClr>
                    </a:solidFill>
                  </a:rPr>
                  <a:t>the falling </a:t>
                </a:r>
                <a:r>
                  <a:rPr lang="en-US" sz="2800" b="1" dirty="0">
                    <a:solidFill>
                      <a:schemeClr val="accent5">
                        <a:lumMod val="50000"/>
                      </a:schemeClr>
                    </a:solidFill>
                  </a:rPr>
                  <a:t>parachutist problem.</a:t>
                </a:r>
                <a:endParaRPr lang="en-US" sz="2800" b="1" dirty="0">
                  <a:solidFill>
                    <a:schemeClr val="accent5">
                      <a:lumMod val="5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538985"/>
                <a:ext cx="9144000" cy="1319015"/>
              </a:xfrm>
              <a:prstGeom prst="rect">
                <a:avLst/>
              </a:prstGeom>
              <a:blipFill>
                <a:blip r:embed="rId3"/>
                <a:stretch>
                  <a:fillRect l="-1333" r="-1333" b="-120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59006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0" y="0"/>
            <a:ext cx="91440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200" b="1" dirty="0"/>
              <a:t>However</a:t>
            </a:r>
            <a:r>
              <a:rPr lang="en-US" sz="32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,</a:t>
            </a:r>
            <a:r>
              <a:rPr lang="en-US" sz="3200" b="1" dirty="0"/>
              <a:t> </a:t>
            </a:r>
            <a:r>
              <a:rPr lang="en-US" sz="3200" b="1" dirty="0" smtClean="0"/>
              <a:t>because we </a:t>
            </a:r>
            <a:r>
              <a:rPr lang="en-US" sz="3200" b="1" dirty="0"/>
              <a:t>have employed straight</a:t>
            </a:r>
            <a:r>
              <a:rPr lang="en-US" sz="3200" b="1" dirty="0">
                <a:latin typeface="Cambria" panose="02040503050406030204" pitchFamily="18" charset="0"/>
                <a:ea typeface="Cambria" panose="02040503050406030204" pitchFamily="18" charset="0"/>
              </a:rPr>
              <a:t>-</a:t>
            </a:r>
            <a:r>
              <a:rPr lang="en-US" sz="3200" b="1" dirty="0"/>
              <a:t>line segments to approximate a continuously curving </a:t>
            </a:r>
            <a:r>
              <a:rPr lang="en-US" sz="3200" b="1" dirty="0" smtClean="0"/>
              <a:t>function</a:t>
            </a:r>
            <a:r>
              <a:rPr lang="en-US" sz="3200" b="1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,</a:t>
            </a:r>
            <a:r>
              <a:rPr lang="en-US" sz="3200" b="1" dirty="0" smtClean="0"/>
              <a:t> there </a:t>
            </a:r>
            <a:r>
              <a:rPr lang="en-US" sz="3200" b="1" dirty="0"/>
              <a:t>is some discrepancy between the two results.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3042213"/>
            <a:ext cx="9144000" cy="14942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200" b="1" dirty="0"/>
              <a:t>One way to minimize such </a:t>
            </a:r>
            <a:r>
              <a:rPr lang="en-US" sz="3200" b="1" dirty="0" smtClean="0"/>
              <a:t>discrepancies is </a:t>
            </a:r>
            <a:r>
              <a:rPr lang="en-US" sz="3200" b="1" dirty="0"/>
              <a:t>to use a smaller step size.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4549676"/>
            <a:ext cx="9144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200" b="1" dirty="0"/>
              <a:t>Using </a:t>
            </a:r>
            <a:r>
              <a:rPr lang="en-US" sz="3200" b="1" dirty="0" smtClean="0"/>
              <a:t>hand calculations</a:t>
            </a:r>
            <a:r>
              <a:rPr lang="en-US" sz="32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,</a:t>
            </a:r>
            <a:r>
              <a:rPr lang="en-US" sz="3200" b="1" dirty="0"/>
              <a:t> the effort associated with using smaller and smaller step sizes would </a:t>
            </a:r>
            <a:r>
              <a:rPr lang="en-US" sz="3200" b="1" dirty="0" smtClean="0"/>
              <a:t>make such </a:t>
            </a:r>
            <a:r>
              <a:rPr lang="en-US" sz="3200" b="1" dirty="0"/>
              <a:t>numerical solutions impractical.</a:t>
            </a:r>
          </a:p>
        </p:txBody>
      </p:sp>
    </p:spTree>
    <p:extLst>
      <p:ext uri="{BB962C8B-B14F-4D97-AF65-F5344CB8AC3E}">
        <p14:creationId xmlns:p14="http://schemas.microsoft.com/office/powerpoint/2010/main" val="1199763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0" y="0"/>
                <a:ext cx="9144000" cy="37856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1" algn="just">
                  <a:lnSpc>
                    <a:spcPct val="150000"/>
                  </a:lnSpc>
                </a:pPr>
                <a:r>
                  <a:rPr lang="en-US" sz="3200" b="1" dirty="0" smtClean="0"/>
                  <a:t>However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 smtClean="0"/>
                  <a:t> analytical solutions can be derived for only a limited class of </a:t>
                </a:r>
                <a:r>
                  <a:rPr lang="en-US" sz="3200" b="1" dirty="0"/>
                  <a:t>problems: these include problems that can be approximated with linear models and those that have simple geometry and low dimensionality. </a:t>
                </a: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3785652"/>
              </a:xfrm>
              <a:prstGeom prst="rect">
                <a:avLst/>
              </a:prstGeom>
              <a:blipFill rotWithShape="0">
                <a:blip r:embed="rId2"/>
                <a:stretch>
                  <a:fillRect r="-1667" b="-24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/>
          <p:cNvSpPr txBox="1"/>
          <p:nvPr/>
        </p:nvSpPr>
        <p:spPr>
          <a:xfrm>
            <a:off x="0" y="3811012"/>
            <a:ext cx="91440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just">
              <a:lnSpc>
                <a:spcPct val="150000"/>
              </a:lnSpc>
            </a:pPr>
            <a:r>
              <a:rPr lang="en-US" sz="3200" b="1" dirty="0" smtClean="0"/>
              <a:t>Consequently</a:t>
            </a:r>
            <a:r>
              <a:rPr lang="en-US" sz="3200" b="1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,</a:t>
            </a:r>
            <a:r>
              <a:rPr lang="en-US" sz="3200" b="1" dirty="0" smtClean="0"/>
              <a:t> analytical solutions are of limited practical value because most real problems are nonlinear and involve complex shapes and processes.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2895517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0" y="0"/>
            <a:ext cx="9144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200" b="1" dirty="0"/>
              <a:t>However</a:t>
            </a:r>
            <a:r>
              <a:rPr lang="en-US" sz="32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,</a:t>
            </a:r>
            <a:r>
              <a:rPr lang="en-US" sz="3200" b="1" dirty="0"/>
              <a:t> with the aid of the computer</a:t>
            </a:r>
            <a:r>
              <a:rPr lang="en-US" sz="32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,</a:t>
            </a:r>
            <a:r>
              <a:rPr lang="en-US" sz="3200" b="1" dirty="0"/>
              <a:t> large </a:t>
            </a:r>
            <a:r>
              <a:rPr lang="en-US" sz="3200" b="1" dirty="0" smtClean="0"/>
              <a:t>numbers of </a:t>
            </a:r>
            <a:r>
              <a:rPr lang="en-US" sz="3200" b="1" dirty="0"/>
              <a:t>calculations can be performed easily.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2514600"/>
            <a:ext cx="9144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200" b="1" dirty="0"/>
              <a:t>Thus</a:t>
            </a:r>
            <a:r>
              <a:rPr lang="en-US" sz="32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,</a:t>
            </a:r>
            <a:r>
              <a:rPr lang="en-US" sz="3200" b="1" dirty="0"/>
              <a:t> you can accurately model the </a:t>
            </a:r>
            <a:r>
              <a:rPr lang="en-US" sz="3200" b="1" dirty="0" smtClean="0"/>
              <a:t>velocity of </a:t>
            </a:r>
            <a:r>
              <a:rPr lang="en-US" sz="3200" b="1" dirty="0"/>
              <a:t>the falling parachutist without having to solve the differential equation exactly.</a:t>
            </a:r>
          </a:p>
        </p:txBody>
      </p:sp>
    </p:spTree>
    <p:extLst>
      <p:ext uri="{BB962C8B-B14F-4D97-AF65-F5344CB8AC3E}">
        <p14:creationId xmlns:p14="http://schemas.microsoft.com/office/powerpoint/2010/main" val="1046297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0" y="0"/>
                <a:ext cx="9144000" cy="28007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𝐓𝐫𝐚𝐝𝐞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𝐎𝐟𝐟𝐬</m:t>
                      </m:r>
                    </m:oMath>
                  </m:oMathPara>
                </a14:m>
                <a:endParaRPr lang="en-US" sz="3200" b="1" dirty="0" smtClean="0">
                  <a:solidFill>
                    <a:srgbClr val="00B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As in the previous example</a:t>
                </a:r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a computational price must be paid for a more </a:t>
                </a:r>
                <a:r>
                  <a:rPr lang="en-US" sz="3200" b="1" dirty="0" smtClean="0"/>
                  <a:t>accurate numerical </a:t>
                </a:r>
                <a:r>
                  <a:rPr lang="en-US" sz="3200" b="1" dirty="0"/>
                  <a:t>result.</a:t>
                </a: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2800767"/>
              </a:xfrm>
              <a:prstGeom prst="rect">
                <a:avLst/>
              </a:prstGeom>
              <a:blipFill>
                <a:blip r:embed="rId2"/>
                <a:stretch>
                  <a:fillRect l="-1667" r="-1667" b="-3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0" y="2895600"/>
            <a:ext cx="9144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200" b="1" dirty="0"/>
              <a:t>Each halving of the step size to attain more accuracy leads to a doubling of the number of computations.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5288340"/>
            <a:ext cx="9144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200" b="1" dirty="0"/>
              <a:t>Thus</a:t>
            </a:r>
            <a:r>
              <a:rPr lang="en-US" sz="32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,</a:t>
            </a:r>
            <a:r>
              <a:rPr lang="en-US" sz="3200" b="1" dirty="0"/>
              <a:t> we see that there is a trade</a:t>
            </a:r>
            <a:r>
              <a:rPr lang="en-US" sz="3200" b="1" dirty="0">
                <a:latin typeface="Cambria" panose="02040503050406030204" pitchFamily="18" charset="0"/>
                <a:ea typeface="Cambria" panose="02040503050406030204" pitchFamily="18" charset="0"/>
              </a:rPr>
              <a:t>-</a:t>
            </a:r>
            <a:r>
              <a:rPr lang="en-US" sz="3200" b="1" dirty="0"/>
              <a:t>off between accuracy </a:t>
            </a:r>
            <a:r>
              <a:rPr lang="en-US" sz="3200" b="1" dirty="0" smtClean="0"/>
              <a:t>and computational </a:t>
            </a:r>
            <a:r>
              <a:rPr lang="en-US" sz="3200" b="1" dirty="0"/>
              <a:t>effort.</a:t>
            </a:r>
          </a:p>
        </p:txBody>
      </p:sp>
    </p:spTree>
    <p:extLst>
      <p:ext uri="{BB962C8B-B14F-4D97-AF65-F5344CB8AC3E}">
        <p14:creationId xmlns:p14="http://schemas.microsoft.com/office/powerpoint/2010/main" val="4264893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0" y="0"/>
            <a:ext cx="9144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200" b="1" dirty="0"/>
              <a:t>Such trade</a:t>
            </a:r>
            <a:r>
              <a:rPr lang="en-US" sz="3200" b="1" dirty="0">
                <a:latin typeface="Cambria" panose="02040503050406030204" pitchFamily="18" charset="0"/>
                <a:ea typeface="Cambria" panose="02040503050406030204" pitchFamily="18" charset="0"/>
              </a:rPr>
              <a:t>-</a:t>
            </a:r>
            <a:r>
              <a:rPr lang="en-US" sz="3200" b="1" dirty="0"/>
              <a:t>offs figure prominently in numerical methods and </a:t>
            </a:r>
            <a:r>
              <a:rPr lang="en-US" sz="3200" b="1" dirty="0" smtClean="0"/>
              <a:t>constitute an </a:t>
            </a:r>
            <a:r>
              <a:rPr lang="en-US" sz="3200" b="1" dirty="0"/>
              <a:t>important theme of </a:t>
            </a:r>
            <a:r>
              <a:rPr lang="en-US" sz="3200" b="1" dirty="0" smtClean="0"/>
              <a:t>numerical analysis.</a:t>
            </a:r>
            <a:endParaRPr lang="en-US" sz="32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0" y="3436203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Thank you for attention</a:t>
            </a:r>
            <a:endParaRPr lang="en-US" sz="48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1311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9144000" cy="7555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200" b="1" dirty="0" smtClean="0"/>
              <a:t>text</a:t>
            </a:r>
            <a:endParaRPr lang="en-US" sz="32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0" y="3892609"/>
            <a:ext cx="9144000" cy="7555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200" b="1" dirty="0" smtClean="0"/>
              <a:t>text</a:t>
            </a:r>
            <a:endParaRPr lang="en-US" sz="32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0" y="5569009"/>
            <a:ext cx="9144000" cy="7555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200" b="1" dirty="0" smtClean="0"/>
              <a:t>text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3755837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/>
              <p:cNvSpPr txBox="1"/>
              <p:nvPr/>
            </p:nvSpPr>
            <p:spPr>
              <a:xfrm>
                <a:off x="0" y="0"/>
                <a:ext cx="9144000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514350" indent="-514350" algn="just">
                  <a:lnSpc>
                    <a:spcPct val="150000"/>
                  </a:lnSpc>
                  <a:buFont typeface="+mj-lt"/>
                  <a:buAutoNum type="arabicPeriod" startAt="2"/>
                </a:pPr>
                <a:r>
                  <a:rPr lang="en-US" sz="3200" b="1" dirty="0" smtClean="0"/>
                  <a:t>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𝐆𝐫𝐚𝐩𝐡𝐢𝐜𝐚𝐥</m:t>
                    </m:r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𝐬𝐨𝐥𝐮𝐭𝐢𝐨𝐧𝐬</m:t>
                    </m:r>
                  </m:oMath>
                </a14:m>
                <a:r>
                  <a:rPr lang="en-US" sz="3200" b="1" dirty="0" smtClean="0"/>
                  <a:t>were often used to characterize the behavior of systems.</a:t>
                </a:r>
                <a:endParaRPr lang="en-US" sz="3200" b="1" dirty="0"/>
              </a:p>
            </p:txBody>
          </p:sp>
        </mc:Choice>
        <mc:Fallback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1569660"/>
              </a:xfrm>
              <a:prstGeom prst="rect">
                <a:avLst/>
              </a:prstGeom>
              <a:blipFill>
                <a:blip r:embed="rId2"/>
                <a:stretch>
                  <a:fillRect l="-2000" r="-1667" b="-73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0" y="1858545"/>
            <a:ext cx="9144000" cy="14942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just">
              <a:lnSpc>
                <a:spcPct val="150000"/>
              </a:lnSpc>
            </a:pPr>
            <a:r>
              <a:rPr lang="en-US" sz="3200" b="1" dirty="0" smtClean="0"/>
              <a:t>These graphical solutions usually took the form of plots.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0" y="3711476"/>
                <a:ext cx="9144000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1" algn="just">
                  <a:lnSpc>
                    <a:spcPct val="150000"/>
                  </a:lnSpc>
                </a:pPr>
                <a:r>
                  <a:rPr lang="en-US" sz="3200" b="1" dirty="0" smtClean="0"/>
                  <a:t>Although graphical techniques can often be used to solve complex problems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 smtClean="0"/>
                  <a:t> the results are not very precise.</a:t>
                </a:r>
                <a:endParaRPr lang="en-US" sz="3200" b="1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711476"/>
                <a:ext cx="9144000" cy="2308324"/>
              </a:xfrm>
              <a:prstGeom prst="rect">
                <a:avLst/>
              </a:prstGeom>
              <a:blipFill rotWithShape="0">
                <a:blip r:embed="rId3"/>
                <a:stretch>
                  <a:fillRect r="-1667" b="-44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36151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xecutive">
  <a:themeElements>
    <a:clrScheme name="Executive">
      <a:dk1>
        <a:sysClr val="windowText" lastClr="000000"/>
      </a:dk1>
      <a:lt1>
        <a:sysClr val="window" lastClr="FFFFFF"/>
      </a:lt1>
      <a:dk2>
        <a:srgbClr val="2F5897"/>
      </a:dk2>
      <a:lt2>
        <a:srgbClr val="E4E9EF"/>
      </a:lt2>
      <a:accent1>
        <a:srgbClr val="6076B4"/>
      </a:accent1>
      <a:accent2>
        <a:srgbClr val="9C5252"/>
      </a:accent2>
      <a:accent3>
        <a:srgbClr val="E68422"/>
      </a:accent3>
      <a:accent4>
        <a:srgbClr val="846648"/>
      </a:accent4>
      <a:accent5>
        <a:srgbClr val="63891F"/>
      </a:accent5>
      <a:accent6>
        <a:srgbClr val="758085"/>
      </a:accent6>
      <a:hlink>
        <a:srgbClr val="3399FF"/>
      </a:hlink>
      <a:folHlink>
        <a:srgbClr val="B2B2B2"/>
      </a:folHlink>
    </a:clrScheme>
    <a:fontScheme name="Executive">
      <a:majorFont>
        <a:latin typeface="Century Gothic"/>
        <a:ea typeface=""/>
        <a:cs typeface=""/>
        <a:font script="Jpan" typeface="HGｺﾞｼｯｸM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Executiv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50000">
              <a:schemeClr val="phClr">
                <a:tint val="80000"/>
                <a:satMod val="250000"/>
              </a:schemeClr>
            </a:gs>
            <a:gs pos="76000">
              <a:schemeClr val="phClr">
                <a:tint val="90000"/>
                <a:shade val="90000"/>
                <a:satMod val="200000"/>
              </a:schemeClr>
            </a:gs>
            <a:gs pos="92000">
              <a:schemeClr val="phClr">
                <a:tint val="90000"/>
                <a:shade val="70000"/>
                <a:satMod val="250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887</TotalTime>
  <Words>3377</Words>
  <Application>Microsoft Office PowerPoint</Application>
  <PresentationFormat>On-screen Show (4:3)</PresentationFormat>
  <Paragraphs>275</Paragraphs>
  <Slides>83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83</vt:i4>
      </vt:variant>
    </vt:vector>
  </HeadingPairs>
  <TitlesOfParts>
    <vt:vector size="92" baseType="lpstr">
      <vt:lpstr>Arial</vt:lpstr>
      <vt:lpstr>Cambria</vt:lpstr>
      <vt:lpstr>Cambria Math</vt:lpstr>
      <vt:lpstr>Century</vt:lpstr>
      <vt:lpstr>Century Gothic</vt:lpstr>
      <vt:lpstr>Courier New</vt:lpstr>
      <vt:lpstr>Palatino Linotype</vt:lpstr>
      <vt:lpstr>Wingdings</vt:lpstr>
      <vt:lpstr>Executive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samir.quliyev</dc:creator>
  <cp:lastModifiedBy>Samir</cp:lastModifiedBy>
  <cp:revision>143</cp:revision>
  <dcterms:created xsi:type="dcterms:W3CDTF">2006-08-16T00:00:00Z</dcterms:created>
  <dcterms:modified xsi:type="dcterms:W3CDTF">2021-09-28T17:37:55Z</dcterms:modified>
</cp:coreProperties>
</file>